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73" r:id="rId2"/>
    <p:sldMasterId id="2147483686" r:id="rId3"/>
  </p:sldMasterIdLst>
  <p:notesMasterIdLst>
    <p:notesMasterId r:id="rId33"/>
  </p:notesMasterIdLst>
  <p:sldIdLst>
    <p:sldId id="256" r:id="rId4"/>
    <p:sldId id="257" r:id="rId5"/>
    <p:sldId id="324" r:id="rId6"/>
    <p:sldId id="326" r:id="rId7"/>
    <p:sldId id="350" r:id="rId8"/>
    <p:sldId id="307" r:id="rId9"/>
    <p:sldId id="353" r:id="rId10"/>
    <p:sldId id="354" r:id="rId11"/>
    <p:sldId id="348" r:id="rId12"/>
    <p:sldId id="328" r:id="rId13"/>
    <p:sldId id="351" r:id="rId14"/>
    <p:sldId id="327" r:id="rId15"/>
    <p:sldId id="356" r:id="rId16"/>
    <p:sldId id="355" r:id="rId17"/>
    <p:sldId id="333" r:id="rId18"/>
    <p:sldId id="343" r:id="rId19"/>
    <p:sldId id="339" r:id="rId20"/>
    <p:sldId id="337" r:id="rId21"/>
    <p:sldId id="360" r:id="rId22"/>
    <p:sldId id="361" r:id="rId23"/>
    <p:sldId id="363" r:id="rId24"/>
    <p:sldId id="362" r:id="rId25"/>
    <p:sldId id="358" r:id="rId26"/>
    <p:sldId id="359" r:id="rId27"/>
    <p:sldId id="342" r:id="rId28"/>
    <p:sldId id="366" r:id="rId29"/>
    <p:sldId id="306" r:id="rId30"/>
    <p:sldId id="357" r:id="rId31"/>
    <p:sldId id="364"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48" autoAdjust="0"/>
  </p:normalViewPr>
  <p:slideViewPr>
    <p:cSldViewPr>
      <p:cViewPr varScale="1">
        <p:scale>
          <a:sx n="95" d="100"/>
          <a:sy n="95" d="100"/>
        </p:scale>
        <p:origin x="-4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18B3C84-79AA-4ED4-A1F1-8BE3E34955AC}" type="slidenum">
              <a:rPr lang="ru-RU"/>
              <a:pPr>
                <a:defRPr/>
              </a:pPr>
              <a:t>‹#›</a:t>
            </a:fld>
            <a:endParaRPr lang="ru-RU"/>
          </a:p>
        </p:txBody>
      </p:sp>
    </p:spTree>
    <p:extLst>
      <p:ext uri="{BB962C8B-B14F-4D97-AF65-F5344CB8AC3E}">
        <p14:creationId xmlns:p14="http://schemas.microsoft.com/office/powerpoint/2010/main" val="1309106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o-MO" sz="1200" kern="1200" dirty="0" smtClean="0">
                <a:solidFill>
                  <a:schemeClr val="tx1"/>
                </a:solidFill>
                <a:effectLst/>
                <a:latin typeface="Arial" charset="0"/>
                <a:ea typeface="+mn-ea"/>
                <a:cs typeface="+mn-cs"/>
              </a:rPr>
              <a:t>Conceptul raportului se </a:t>
            </a:r>
            <a:r>
              <a:rPr lang="ro-RO" sz="1200" kern="1200" dirty="0" smtClean="0">
                <a:solidFill>
                  <a:schemeClr val="tx1"/>
                </a:solidFill>
                <a:effectLst/>
                <a:latin typeface="Arial" charset="0"/>
                <a:ea typeface="+mn-ea"/>
                <a:cs typeface="+mn-cs"/>
              </a:rPr>
              <a:t>referă la dezvoltarea spaţiului electronic al sectorului naţional de cercetare şi educaţie, utilizând platforma existentă RENAM-GEANT. Este bine cunoscut faptul că Educația și Cercetarea sunt activităţi de formare a potenţialului uman, un factor extrem de important al progresului social şi economic în orice stat din lume. Pentru a atinge în Moldova un nivel comparabil cu cel al ţărilor UE se propune un </a:t>
            </a:r>
            <a:r>
              <a:rPr lang="ro-MO" sz="1200" kern="1200" dirty="0" smtClean="0">
                <a:solidFill>
                  <a:schemeClr val="tx1"/>
                </a:solidFill>
                <a:effectLst/>
                <a:latin typeface="Arial" charset="0"/>
                <a:ea typeface="+mn-ea"/>
                <a:cs typeface="+mn-cs"/>
              </a:rPr>
              <a:t>Plan de acţiuni până în anul 2020.</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pPr>
              <a:defRPr/>
            </a:pPr>
            <a:fld id="{218B3C84-79AA-4ED4-A1F1-8BE3E34955AC}" type="slidenum">
              <a:rPr lang="ru-RU" smtClean="0"/>
              <a:pPr>
                <a:defRPr/>
              </a:pPr>
              <a:t>1</a:t>
            </a:fld>
            <a:endParaRPr lang="ru-RU"/>
          </a:p>
        </p:txBody>
      </p:sp>
    </p:spTree>
    <p:extLst>
      <p:ext uri="{BB962C8B-B14F-4D97-AF65-F5344CB8AC3E}">
        <p14:creationId xmlns:p14="http://schemas.microsoft.com/office/powerpoint/2010/main" val="189905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BFB9E-476E-4295-8E97-17320A7B261D}" type="slidenum">
              <a:rPr lang="ru-RU"/>
              <a:pPr/>
              <a:t>19</a:t>
            </a:fld>
            <a:endParaRPr lang="ru-RU"/>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r>
              <a:rPr lang="en-US"/>
              <a:t>At present</a:t>
            </a:r>
            <a:r>
              <a:rPr lang="ru-RU"/>
              <a:t>, </a:t>
            </a:r>
            <a:r>
              <a:rPr lang="en-US"/>
              <a:t>w</a:t>
            </a:r>
            <a:r>
              <a:rPr lang="en-US">
                <a:solidFill>
                  <a:schemeClr val="accent2"/>
                </a:solidFill>
              </a:rPr>
              <a:t>idening of regional and global connectivity of RENAM network </a:t>
            </a:r>
            <a:r>
              <a:rPr lang="ru-RU"/>
              <a:t>take</a:t>
            </a:r>
            <a:r>
              <a:rPr lang="en-US"/>
              <a:t>s</a:t>
            </a:r>
            <a:r>
              <a:rPr lang="ru-RU"/>
              <a:t> place</a:t>
            </a:r>
            <a:r>
              <a:rPr lang="en-US"/>
              <a:t> mostly thanks to participation in the </a:t>
            </a:r>
            <a:r>
              <a:rPr lang="en-US" sz="1000">
                <a:solidFill>
                  <a:schemeClr val="accent2"/>
                </a:solidFill>
              </a:rPr>
              <a:t>regional R&amp;E networks development projects</a:t>
            </a:r>
            <a:r>
              <a:rPr lang="en-US"/>
              <a:t> supported by NATO Science Committee,  European Commision, and also thanks to cooperation with partner NRENs of Romania (RoEduNet) and Ukraine (URAN).</a:t>
            </a:r>
          </a:p>
          <a:p>
            <a:endParaRPr lang="en-US"/>
          </a:p>
          <a:p>
            <a:r>
              <a:rPr lang="en-US"/>
              <a:t>One of the aims of POS project is investigation of approaches to develop of modern optical regional infrastructure and optimal ways of its integration with pan-european research network GEANT2.</a:t>
            </a:r>
            <a:endParaRPr lang="ru-RU"/>
          </a:p>
        </p:txBody>
      </p:sp>
    </p:spTree>
    <p:extLst>
      <p:ext uri="{BB962C8B-B14F-4D97-AF65-F5344CB8AC3E}">
        <p14:creationId xmlns:p14="http://schemas.microsoft.com/office/powerpoint/2010/main" val="371462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BFB9E-476E-4295-8E97-17320A7B261D}" type="slidenum">
              <a:rPr lang="ru-RU"/>
              <a:pPr/>
              <a:t>20</a:t>
            </a:fld>
            <a:endParaRPr lang="ru-RU"/>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endParaRPr lang="ru-RU" dirty="0"/>
          </a:p>
        </p:txBody>
      </p:sp>
    </p:spTree>
    <p:extLst>
      <p:ext uri="{BB962C8B-B14F-4D97-AF65-F5344CB8AC3E}">
        <p14:creationId xmlns:p14="http://schemas.microsoft.com/office/powerpoint/2010/main" val="371462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BFB9E-476E-4295-8E97-17320A7B261D}" type="slidenum">
              <a:rPr lang="ru-RU"/>
              <a:pPr/>
              <a:t>21</a:t>
            </a:fld>
            <a:endParaRPr lang="ru-RU"/>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r>
              <a:rPr lang="en-US"/>
              <a:t>At present</a:t>
            </a:r>
            <a:r>
              <a:rPr lang="ru-RU"/>
              <a:t>, </a:t>
            </a:r>
            <a:r>
              <a:rPr lang="en-US"/>
              <a:t>w</a:t>
            </a:r>
            <a:r>
              <a:rPr lang="en-US">
                <a:solidFill>
                  <a:schemeClr val="accent2"/>
                </a:solidFill>
              </a:rPr>
              <a:t>idening of regional and global connectivity of RENAM network </a:t>
            </a:r>
            <a:r>
              <a:rPr lang="ru-RU"/>
              <a:t>take</a:t>
            </a:r>
            <a:r>
              <a:rPr lang="en-US"/>
              <a:t>s</a:t>
            </a:r>
            <a:r>
              <a:rPr lang="ru-RU"/>
              <a:t> place</a:t>
            </a:r>
            <a:r>
              <a:rPr lang="en-US"/>
              <a:t> mostly thanks to participation in the </a:t>
            </a:r>
            <a:r>
              <a:rPr lang="en-US" sz="1000">
                <a:solidFill>
                  <a:schemeClr val="accent2"/>
                </a:solidFill>
              </a:rPr>
              <a:t>regional R&amp;E networks development projects</a:t>
            </a:r>
            <a:r>
              <a:rPr lang="en-US"/>
              <a:t> supported by NATO Science Committee,  European Commision, and also thanks to cooperation with partner NRENs of Romania (RoEduNet) and Ukraine (URAN).</a:t>
            </a:r>
          </a:p>
          <a:p>
            <a:endParaRPr lang="en-US"/>
          </a:p>
          <a:p>
            <a:r>
              <a:rPr lang="en-US"/>
              <a:t>One of the aims of POS project is investigation of approaches to develop of modern optical regional infrastructure and optimal ways of its integration with pan-european research network GEANT2.</a:t>
            </a:r>
            <a:endParaRPr lang="ru-RU"/>
          </a:p>
        </p:txBody>
      </p:sp>
    </p:spTree>
    <p:extLst>
      <p:ext uri="{BB962C8B-B14F-4D97-AF65-F5344CB8AC3E}">
        <p14:creationId xmlns:p14="http://schemas.microsoft.com/office/powerpoint/2010/main" val="371462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BFB9E-476E-4295-8E97-17320A7B261D}" type="slidenum">
              <a:rPr lang="ru-RU"/>
              <a:pPr/>
              <a:t>22</a:t>
            </a:fld>
            <a:endParaRPr lang="ru-RU"/>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r>
              <a:rPr lang="en-US"/>
              <a:t>At present</a:t>
            </a:r>
            <a:r>
              <a:rPr lang="ru-RU"/>
              <a:t>, </a:t>
            </a:r>
            <a:r>
              <a:rPr lang="en-US"/>
              <a:t>w</a:t>
            </a:r>
            <a:r>
              <a:rPr lang="en-US">
                <a:solidFill>
                  <a:schemeClr val="accent2"/>
                </a:solidFill>
              </a:rPr>
              <a:t>idening of regional and global connectivity of RENAM network </a:t>
            </a:r>
            <a:r>
              <a:rPr lang="ru-RU"/>
              <a:t>take</a:t>
            </a:r>
            <a:r>
              <a:rPr lang="en-US"/>
              <a:t>s</a:t>
            </a:r>
            <a:r>
              <a:rPr lang="ru-RU"/>
              <a:t> place</a:t>
            </a:r>
            <a:r>
              <a:rPr lang="en-US"/>
              <a:t> mostly thanks to participation in the </a:t>
            </a:r>
            <a:r>
              <a:rPr lang="en-US" sz="1000">
                <a:solidFill>
                  <a:schemeClr val="accent2"/>
                </a:solidFill>
              </a:rPr>
              <a:t>regional R&amp;E networks development projects</a:t>
            </a:r>
            <a:r>
              <a:rPr lang="en-US"/>
              <a:t> supported by NATO Science Committee,  European Commision, and also thanks to cooperation with partner NRENs of Romania (RoEduNet) and Ukraine (URAN).</a:t>
            </a:r>
          </a:p>
          <a:p>
            <a:endParaRPr lang="en-US"/>
          </a:p>
          <a:p>
            <a:r>
              <a:rPr lang="en-US"/>
              <a:t>One of the aims of POS project is investigation of approaches to develop of modern optical regional infrastructure and optimal ways of its integration with pan-european research network GEANT2.</a:t>
            </a:r>
            <a:endParaRPr lang="ru-RU"/>
          </a:p>
        </p:txBody>
      </p:sp>
    </p:spTree>
    <p:extLst>
      <p:ext uri="{BB962C8B-B14F-4D97-AF65-F5344CB8AC3E}">
        <p14:creationId xmlns:p14="http://schemas.microsoft.com/office/powerpoint/2010/main" val="371462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18B3C84-79AA-4ED4-A1F1-8BE3E34955AC}" type="slidenum">
              <a:rPr lang="ru-RU" smtClean="0"/>
              <a:pPr>
                <a:defRPr/>
              </a:pPr>
              <a:t>23</a:t>
            </a:fld>
            <a:endParaRPr lang="ru-RU"/>
          </a:p>
        </p:txBody>
      </p:sp>
    </p:spTree>
    <p:extLst>
      <p:ext uri="{BB962C8B-B14F-4D97-AF65-F5344CB8AC3E}">
        <p14:creationId xmlns:p14="http://schemas.microsoft.com/office/powerpoint/2010/main" val="1143511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18B3C84-79AA-4ED4-A1F1-8BE3E34955AC}" type="slidenum">
              <a:rPr lang="ru-RU" smtClean="0"/>
              <a:pPr>
                <a:defRPr/>
              </a:pPr>
              <a:t>24</a:t>
            </a:fld>
            <a:endParaRPr lang="ru-RU"/>
          </a:p>
        </p:txBody>
      </p:sp>
    </p:spTree>
    <p:extLst>
      <p:ext uri="{BB962C8B-B14F-4D97-AF65-F5344CB8AC3E}">
        <p14:creationId xmlns:p14="http://schemas.microsoft.com/office/powerpoint/2010/main" val="1143511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7B7B0F-2E88-4D49-983C-C2F8682FDD64}" type="slidenum">
              <a:rPr lang="ru-RU"/>
              <a:pPr eaLnBrk="1" hangingPunct="1"/>
              <a:t>25</a:t>
            </a:fld>
            <a:endParaRPr lang="ru-RU"/>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2841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18B3C84-79AA-4ED4-A1F1-8BE3E34955AC}" type="slidenum">
              <a:rPr lang="ru-RU" smtClean="0"/>
              <a:pPr>
                <a:defRPr/>
              </a:pPr>
              <a:t>26</a:t>
            </a:fld>
            <a:endParaRPr lang="ru-RU"/>
          </a:p>
        </p:txBody>
      </p:sp>
    </p:spTree>
    <p:extLst>
      <p:ext uri="{BB962C8B-B14F-4D97-AF65-F5344CB8AC3E}">
        <p14:creationId xmlns:p14="http://schemas.microsoft.com/office/powerpoint/2010/main" val="176894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BFB9E-476E-4295-8E97-17320A7B261D}" type="slidenum">
              <a:rPr lang="ru-RU"/>
              <a:pPr/>
              <a:t>29</a:t>
            </a:fld>
            <a:endParaRPr lang="ru-RU"/>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r>
              <a:rPr lang="en-US" dirty="0"/>
              <a:t>At present</a:t>
            </a:r>
            <a:r>
              <a:rPr lang="ru-RU" dirty="0"/>
              <a:t>, </a:t>
            </a:r>
            <a:r>
              <a:rPr lang="en-US" dirty="0"/>
              <a:t>w</a:t>
            </a:r>
            <a:r>
              <a:rPr lang="en-US" dirty="0">
                <a:solidFill>
                  <a:schemeClr val="accent2"/>
                </a:solidFill>
              </a:rPr>
              <a:t>idening of regional and global connectivity of RENAM network </a:t>
            </a:r>
            <a:r>
              <a:rPr lang="ru-RU" dirty="0" err="1"/>
              <a:t>take</a:t>
            </a:r>
            <a:r>
              <a:rPr lang="en-US" dirty="0"/>
              <a:t>s</a:t>
            </a:r>
            <a:r>
              <a:rPr lang="ru-RU" dirty="0"/>
              <a:t> </a:t>
            </a:r>
            <a:r>
              <a:rPr lang="ru-RU" dirty="0" err="1"/>
              <a:t>place</a:t>
            </a:r>
            <a:r>
              <a:rPr lang="en-US" dirty="0"/>
              <a:t> mostly thanks to participation in the </a:t>
            </a:r>
            <a:r>
              <a:rPr lang="en-US" sz="1000" dirty="0">
                <a:solidFill>
                  <a:schemeClr val="accent2"/>
                </a:solidFill>
              </a:rPr>
              <a:t>regional R&amp;E networks development projects</a:t>
            </a:r>
            <a:r>
              <a:rPr lang="en-US" dirty="0"/>
              <a:t> supported by NATO Science Committee,  European </a:t>
            </a:r>
            <a:r>
              <a:rPr lang="en-US" dirty="0" err="1"/>
              <a:t>Commision</a:t>
            </a:r>
            <a:r>
              <a:rPr lang="en-US" dirty="0"/>
              <a:t>, and also thanks to cooperation with partner NRENs of Romania (</a:t>
            </a:r>
            <a:r>
              <a:rPr lang="en-US" dirty="0" err="1"/>
              <a:t>RoEduNet</a:t>
            </a:r>
            <a:r>
              <a:rPr lang="en-US" dirty="0"/>
              <a:t>) and Ukraine (URAN).</a:t>
            </a:r>
          </a:p>
          <a:p>
            <a:endParaRPr lang="en-US" dirty="0"/>
          </a:p>
          <a:p>
            <a:r>
              <a:rPr lang="en-US" dirty="0"/>
              <a:t>One of the aims of POS project is investigation of approaches to develop of modern optical regional infrastructure and optimal ways of its integration with pan-</a:t>
            </a:r>
            <a:r>
              <a:rPr lang="en-US" dirty="0" err="1"/>
              <a:t>european</a:t>
            </a:r>
            <a:r>
              <a:rPr lang="en-US" dirty="0"/>
              <a:t> research network GEANT2.</a:t>
            </a:r>
            <a:endParaRPr lang="ru-RU" dirty="0"/>
          </a:p>
        </p:txBody>
      </p:sp>
    </p:spTree>
    <p:extLst>
      <p:ext uri="{BB962C8B-B14F-4D97-AF65-F5344CB8AC3E}">
        <p14:creationId xmlns:p14="http://schemas.microsoft.com/office/powerpoint/2010/main" val="371462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9D7F96-5EA6-4D3D-81EE-C30190FDD575}" type="slidenum">
              <a:rPr lang="ru-RU"/>
              <a:pPr eaLnBrk="1" hangingPunct="1"/>
              <a:t>2</a:t>
            </a:fld>
            <a:endParaRPr lang="ru-RU"/>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o-RO" sz="1200" kern="1200" dirty="0" smtClean="0">
                <a:solidFill>
                  <a:schemeClr val="tx1"/>
                </a:solidFill>
                <a:effectLst/>
                <a:latin typeface="Arial" charset="0"/>
                <a:ea typeface="+mn-ea"/>
                <a:cs typeface="+mn-cs"/>
              </a:rPr>
              <a:t>Este bine cunoscut faptul că tehnologia informaţiei şi a comunicaţiilor (TIC) este o premisă esenţială al succesului în cercetare, educaţie şi alte domenii de activitate. Dezvoltarea domeniului TIC în Republica Moldova este marcată şi de fondarea în anul 1999 a Asociaţiei RENAM cu scopul de a  dezvolta servicii informaţionale în sectorul naţional de cercetare şi educaţie. Pentru a atinge un nivel comparabil cu cel al ţărilor Uniunii Europene este necesar de a avea un mediu favorabil de dezvoltare a capacităţilor naţionale în domeniul TIC. </a:t>
            </a:r>
            <a:endParaRPr lang="en-US" dirty="0" smtClean="0"/>
          </a:p>
        </p:txBody>
      </p:sp>
    </p:spTree>
    <p:extLst>
      <p:ext uri="{BB962C8B-B14F-4D97-AF65-F5344CB8AC3E}">
        <p14:creationId xmlns:p14="http://schemas.microsoft.com/office/powerpoint/2010/main" val="265075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9D7F96-5EA6-4D3D-81EE-C30190FDD575}" type="slidenum">
              <a:rPr lang="ru-RU"/>
              <a:pPr eaLnBrk="1" hangingPunct="1"/>
              <a:t>3</a:t>
            </a:fld>
            <a:endParaRPr lang="ru-RU"/>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65075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C2D2119-CC73-4371-A4AA-3BFEC10A03E4}" type="slidenum">
              <a:rPr lang="ru-RU" altLang="ru-RU" sz="1200"/>
              <a:pPr algn="r" eaLnBrk="1" hangingPunct="1"/>
              <a:t>4</a:t>
            </a:fld>
            <a:endParaRPr lang="ru-RU" altLang="ru-RU" sz="1200"/>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0BC030F-7F9B-4C7B-8385-DA442A8075D9}" type="slidenum">
              <a:rPr lang="ru-RU" altLang="ru-RU" sz="1200"/>
              <a:pPr algn="r" eaLnBrk="1" hangingPunct="1"/>
              <a:t>4</a:t>
            </a:fld>
            <a:endParaRPr lang="ru-RU" altLang="ru-RU" sz="1200"/>
          </a:p>
        </p:txBody>
      </p:sp>
      <p:sp>
        <p:nvSpPr>
          <p:cNvPr id="41988" name="Rectangle 2"/>
          <p:cNvSpPr>
            <a:spLocks noGrp="1" noRot="1" noChangeAspect="1" noChangeArrowheads="1" noTextEdit="1"/>
          </p:cNvSpPr>
          <p:nvPr>
            <p:ph type="sldImg"/>
          </p:nvPr>
        </p:nvSpPr>
        <p:spPr>
          <a:solidFill>
            <a:srgbClr val="FFFFFF"/>
          </a:solidFill>
          <a:ln/>
        </p:spPr>
      </p:sp>
      <p:sp>
        <p:nvSpPr>
          <p:cNvPr id="4198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ro-RO" sz="1200" kern="1200" dirty="0" smtClean="0">
                <a:solidFill>
                  <a:schemeClr val="tx1"/>
                </a:solidFill>
                <a:effectLst/>
                <a:latin typeface="Arial" charset="0"/>
                <a:ea typeface="+mn-ea"/>
                <a:cs typeface="+mn-cs"/>
              </a:rPr>
              <a:t>În prezent Spaţiul GÉANT este o colaborarea de lider între peste </a:t>
            </a:r>
            <a:r>
              <a:rPr lang="en-US" sz="1200" kern="1200" dirty="0" smtClean="0">
                <a:solidFill>
                  <a:schemeClr val="tx1"/>
                </a:solidFill>
                <a:effectLst/>
                <a:latin typeface="Arial" charset="0"/>
                <a:ea typeface="+mn-ea"/>
                <a:cs typeface="+mn-cs"/>
              </a:rPr>
              <a:t>4</a:t>
            </a:r>
            <a:r>
              <a:rPr lang="ro-RO" sz="1200" kern="1200" dirty="0" smtClean="0">
                <a:solidFill>
                  <a:schemeClr val="tx1"/>
                </a:solidFill>
                <a:effectLst/>
                <a:latin typeface="Arial" charset="0"/>
                <a:ea typeface="+mn-ea"/>
                <a:cs typeface="+mn-cs"/>
              </a:rPr>
              <a:t>0 de ţări în beneficiul cercetării și al educației, contribuind la creșterea economică și a competitivităţii Europene. RM este reprezentată de reţeaua RENAM din anul 2004</a:t>
            </a:r>
            <a:endParaRPr lang="ru-RU" sz="1200" kern="1200" dirty="0">
              <a:solidFill>
                <a:schemeClr val="tx1"/>
              </a:solidFill>
              <a:effectLst/>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9D7F96-5EA6-4D3D-81EE-C30190FDD575}" type="slidenum">
              <a:rPr lang="ru-RU"/>
              <a:pPr eaLnBrk="1" hangingPunct="1"/>
              <a:t>5</a:t>
            </a:fld>
            <a:endParaRPr lang="ru-RU"/>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o-RO" sz="1200" kern="1200" dirty="0" smtClean="0">
                <a:solidFill>
                  <a:schemeClr val="tx1"/>
                </a:solidFill>
                <a:effectLst/>
                <a:latin typeface="Arial" charset="0"/>
                <a:ea typeface="+mn-ea"/>
                <a:cs typeface="+mn-cs"/>
              </a:rPr>
              <a:t>În Moldova au început să se creeze primele reţele de calculatoare în anii 1994-96 (AŞM, Universităţi, etc.). </a:t>
            </a:r>
            <a:endParaRPr lang="ru-RU" sz="1200" kern="1200" dirty="0" smtClean="0">
              <a:solidFill>
                <a:schemeClr val="tx1"/>
              </a:solidFill>
              <a:effectLst/>
              <a:latin typeface="Arial" charset="0"/>
              <a:ea typeface="+mn-ea"/>
              <a:cs typeface="+mn-cs"/>
            </a:endParaRPr>
          </a:p>
          <a:p>
            <a:pPr lvl="0"/>
            <a:r>
              <a:rPr lang="ro-RO" sz="1200" kern="1200" dirty="0" smtClean="0">
                <a:solidFill>
                  <a:schemeClr val="tx1"/>
                </a:solidFill>
                <a:effectLst/>
                <a:latin typeface="Arial" charset="0"/>
                <a:ea typeface="+mn-ea"/>
                <a:cs typeface="+mn-cs"/>
              </a:rPr>
              <a:t>Dezvoltarea spaţiului electronic comun în sectorul E</a:t>
            </a:r>
            <a:r>
              <a:rPr lang="en-US" sz="1200" kern="1200" dirty="0" smtClean="0">
                <a:solidFill>
                  <a:schemeClr val="tx1"/>
                </a:solidFill>
                <a:effectLst/>
                <a:latin typeface="Arial" charset="0"/>
                <a:ea typeface="+mn-ea"/>
                <a:cs typeface="+mn-cs"/>
              </a:rPr>
              <a:t>&amp;</a:t>
            </a:r>
            <a:r>
              <a:rPr lang="ro-RO" sz="1200" kern="1200" dirty="0" smtClean="0">
                <a:solidFill>
                  <a:schemeClr val="tx1"/>
                </a:solidFill>
                <a:effectLst/>
                <a:latin typeface="Arial" charset="0"/>
                <a:ea typeface="+mn-ea"/>
                <a:cs typeface="+mn-cs"/>
              </a:rPr>
              <a:t>C din Moldova este marcată de fondarea reţelei RENAM în anul 1999, administrată de Asociaţia RENAM. </a:t>
            </a:r>
            <a:endParaRPr lang="ru-RU" sz="1200" kern="1200" dirty="0" smtClean="0">
              <a:solidFill>
                <a:schemeClr val="tx1"/>
              </a:solidFill>
              <a:effectLst/>
              <a:latin typeface="Arial" charset="0"/>
              <a:ea typeface="+mn-ea"/>
              <a:cs typeface="+mn-cs"/>
            </a:endParaRPr>
          </a:p>
          <a:p>
            <a:pPr lvl="0"/>
            <a:r>
              <a:rPr lang="ro-RO" sz="1200" kern="1200" dirty="0" smtClean="0">
                <a:solidFill>
                  <a:schemeClr val="tx1"/>
                </a:solidFill>
                <a:effectLst/>
                <a:latin typeface="Arial" charset="0"/>
                <a:ea typeface="+mn-ea"/>
                <a:cs typeface="+mn-cs"/>
              </a:rPr>
              <a:t>Scopul RENAM: integrarea reţelelor instituţiilor și  dezvoltarea serviciilor TIC în sectorul educației și cercetării naționale. </a:t>
            </a:r>
            <a:endParaRPr lang="ru-RU" sz="1200" kern="1200" dirty="0" smtClean="0">
              <a:solidFill>
                <a:schemeClr val="tx1"/>
              </a:solidFill>
              <a:effectLst/>
              <a:latin typeface="Arial" charset="0"/>
              <a:ea typeface="+mn-ea"/>
              <a:cs typeface="+mn-cs"/>
            </a:endParaRPr>
          </a:p>
          <a:p>
            <a:pPr lvl="0"/>
            <a:r>
              <a:rPr lang="ro-RO" sz="1200" kern="1200" dirty="0" smtClean="0">
                <a:solidFill>
                  <a:schemeClr val="tx1"/>
                </a:solidFill>
                <a:effectLst/>
                <a:latin typeface="Arial" charset="0"/>
                <a:ea typeface="+mn-ea"/>
                <a:cs typeface="+mn-cs"/>
              </a:rPr>
              <a:t>Dar pentru a ajunge la un nivel comparabil cu cel al țărilor UE trebuie să se creeze un mediu favorabil pentru dezvoltarea capacităților naționale în domeniul TIC.</a:t>
            </a:r>
            <a:endParaRPr lang="ru-RU"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65075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4B805-6B07-4255-9444-940CC33E6038}" type="slidenum">
              <a:rPr lang="es-ES_tradnl" altLang="ru-RU"/>
              <a:pPr/>
              <a:t>8</a:t>
            </a:fld>
            <a:endParaRPr lang="es-ES_tradnl" altLang="ru-RU"/>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b="1">
                <a:solidFill>
                  <a:srgbClr val="CC0000"/>
                </a:solidFill>
                <a:latin typeface="Verdana" pitchFamily="34" charset="0"/>
                <a:cs typeface="Arial" charset="0"/>
              </a:defRPr>
            </a:lvl1pPr>
            <a:lvl2pPr marL="742950" indent="-285750">
              <a:defRPr b="1">
                <a:solidFill>
                  <a:srgbClr val="CC0000"/>
                </a:solidFill>
                <a:latin typeface="Verdana" pitchFamily="34" charset="0"/>
                <a:cs typeface="Arial" charset="0"/>
              </a:defRPr>
            </a:lvl2pPr>
            <a:lvl3pPr marL="1143000" indent="-228600">
              <a:defRPr b="1">
                <a:solidFill>
                  <a:srgbClr val="CC0000"/>
                </a:solidFill>
                <a:latin typeface="Verdana" pitchFamily="34" charset="0"/>
                <a:cs typeface="Arial" charset="0"/>
              </a:defRPr>
            </a:lvl3pPr>
            <a:lvl4pPr marL="1600200" indent="-228600">
              <a:defRPr b="1">
                <a:solidFill>
                  <a:srgbClr val="CC0000"/>
                </a:solidFill>
                <a:latin typeface="Verdana" pitchFamily="34" charset="0"/>
                <a:cs typeface="Arial" charset="0"/>
              </a:defRPr>
            </a:lvl4pPr>
            <a:lvl5pPr marL="2057400" indent="-228600">
              <a:defRPr b="1">
                <a:solidFill>
                  <a:srgbClr val="CC0000"/>
                </a:solidFill>
                <a:latin typeface="Verdana" pitchFamily="34" charset="0"/>
                <a:cs typeface="Arial" charset="0"/>
              </a:defRPr>
            </a:lvl5pPr>
            <a:lvl6pPr marL="2514600" indent="-228600" algn="r" eaLnBrk="0" fontAlgn="base" hangingPunct="0">
              <a:spcBef>
                <a:spcPct val="0"/>
              </a:spcBef>
              <a:spcAft>
                <a:spcPct val="0"/>
              </a:spcAft>
              <a:buSzPct val="100000"/>
              <a:defRPr b="1">
                <a:solidFill>
                  <a:srgbClr val="CC0000"/>
                </a:solidFill>
                <a:latin typeface="Verdana" pitchFamily="34" charset="0"/>
                <a:cs typeface="Arial" charset="0"/>
              </a:defRPr>
            </a:lvl6pPr>
            <a:lvl7pPr marL="2971800" indent="-228600" algn="r" eaLnBrk="0" fontAlgn="base" hangingPunct="0">
              <a:spcBef>
                <a:spcPct val="0"/>
              </a:spcBef>
              <a:spcAft>
                <a:spcPct val="0"/>
              </a:spcAft>
              <a:buSzPct val="100000"/>
              <a:defRPr b="1">
                <a:solidFill>
                  <a:srgbClr val="CC0000"/>
                </a:solidFill>
                <a:latin typeface="Verdana" pitchFamily="34" charset="0"/>
                <a:cs typeface="Arial" charset="0"/>
              </a:defRPr>
            </a:lvl7pPr>
            <a:lvl8pPr marL="3429000" indent="-228600" algn="r" eaLnBrk="0" fontAlgn="base" hangingPunct="0">
              <a:spcBef>
                <a:spcPct val="0"/>
              </a:spcBef>
              <a:spcAft>
                <a:spcPct val="0"/>
              </a:spcAft>
              <a:buSzPct val="100000"/>
              <a:defRPr b="1">
                <a:solidFill>
                  <a:srgbClr val="CC0000"/>
                </a:solidFill>
                <a:latin typeface="Verdana" pitchFamily="34" charset="0"/>
                <a:cs typeface="Arial" charset="0"/>
              </a:defRPr>
            </a:lvl8pPr>
            <a:lvl9pPr marL="3886200" indent="-228600" algn="r" eaLnBrk="0" fontAlgn="base" hangingPunct="0">
              <a:spcBef>
                <a:spcPct val="0"/>
              </a:spcBef>
              <a:spcAft>
                <a:spcPct val="0"/>
              </a:spcAft>
              <a:buSzPct val="100000"/>
              <a:defRPr b="1">
                <a:solidFill>
                  <a:srgbClr val="CC0000"/>
                </a:solidFill>
                <a:latin typeface="Verdana" pitchFamily="34" charset="0"/>
                <a:cs typeface="Arial" charset="0"/>
              </a:defRPr>
            </a:lvl9pPr>
          </a:lstStyle>
          <a:p>
            <a:fld id="{1304CC81-9872-407F-80EC-7C148B43AA13}" type="slidenum">
              <a:rPr lang="ru-RU" b="0" smtClean="0">
                <a:solidFill>
                  <a:schemeClr val="tx1"/>
                </a:solidFill>
                <a:latin typeface="Arial" charset="0"/>
              </a:rPr>
              <a:pPr/>
              <a:t>9</a:t>
            </a:fld>
            <a:endParaRPr lang="ru-RU" b="0" smtClean="0">
              <a:solidFill>
                <a:schemeClr val="tx1"/>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BFB9E-476E-4295-8E97-17320A7B261D}" type="slidenum">
              <a:rPr lang="ru-RU"/>
              <a:pPr/>
              <a:t>15</a:t>
            </a:fld>
            <a:endParaRPr lang="ru-RU"/>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4343400"/>
            <a:ext cx="5029200" cy="4114800"/>
          </a:xfrm>
        </p:spPr>
        <p:txBody>
          <a:bodyPr/>
          <a:lstStyle/>
          <a:p>
            <a:r>
              <a:rPr lang="en-US" dirty="0"/>
              <a:t>At present</a:t>
            </a:r>
            <a:r>
              <a:rPr lang="ru-RU" dirty="0"/>
              <a:t>, </a:t>
            </a:r>
            <a:r>
              <a:rPr lang="en-US" dirty="0"/>
              <a:t>w</a:t>
            </a:r>
            <a:r>
              <a:rPr lang="en-US" dirty="0">
                <a:solidFill>
                  <a:schemeClr val="accent2"/>
                </a:solidFill>
              </a:rPr>
              <a:t>idening of regional and global connectivity of RENAM network </a:t>
            </a:r>
            <a:r>
              <a:rPr lang="ru-RU" dirty="0" err="1"/>
              <a:t>take</a:t>
            </a:r>
            <a:r>
              <a:rPr lang="en-US" dirty="0"/>
              <a:t>s</a:t>
            </a:r>
            <a:r>
              <a:rPr lang="ru-RU" dirty="0"/>
              <a:t> </a:t>
            </a:r>
            <a:r>
              <a:rPr lang="ru-RU" dirty="0" err="1"/>
              <a:t>place</a:t>
            </a:r>
            <a:r>
              <a:rPr lang="en-US" dirty="0"/>
              <a:t> mostly thanks to participation in the </a:t>
            </a:r>
            <a:r>
              <a:rPr lang="en-US" sz="1000" dirty="0">
                <a:solidFill>
                  <a:schemeClr val="accent2"/>
                </a:solidFill>
              </a:rPr>
              <a:t>regional R&amp;E networks development projects</a:t>
            </a:r>
            <a:r>
              <a:rPr lang="en-US" dirty="0"/>
              <a:t> supported by NATO Science Committee,  European </a:t>
            </a:r>
            <a:r>
              <a:rPr lang="en-US" dirty="0" err="1"/>
              <a:t>Commision</a:t>
            </a:r>
            <a:r>
              <a:rPr lang="en-US" dirty="0"/>
              <a:t>, and also thanks to cooperation with partner NRENs of Romania (</a:t>
            </a:r>
            <a:r>
              <a:rPr lang="en-US" dirty="0" err="1"/>
              <a:t>RoEduNet</a:t>
            </a:r>
            <a:r>
              <a:rPr lang="en-US" dirty="0"/>
              <a:t>) and Ukraine (URAN).</a:t>
            </a:r>
          </a:p>
          <a:p>
            <a:endParaRPr lang="en-US" dirty="0"/>
          </a:p>
          <a:p>
            <a:r>
              <a:rPr lang="en-US" dirty="0"/>
              <a:t>One of the aims of POS project is investigation of approaches to develop of modern optical regional infrastructure and optimal ways of its integration with pan-</a:t>
            </a:r>
            <a:r>
              <a:rPr lang="en-US" dirty="0" err="1"/>
              <a:t>european</a:t>
            </a:r>
            <a:r>
              <a:rPr lang="en-US" dirty="0"/>
              <a:t> research network GEANT2.</a:t>
            </a:r>
            <a:endParaRPr lang="ru-RU" dirty="0"/>
          </a:p>
        </p:txBody>
      </p:sp>
    </p:spTree>
    <p:extLst>
      <p:ext uri="{BB962C8B-B14F-4D97-AF65-F5344CB8AC3E}">
        <p14:creationId xmlns:p14="http://schemas.microsoft.com/office/powerpoint/2010/main" val="371462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solidFill>
            <a:srgbClr val="FFFFFF"/>
          </a:solidFill>
          <a:ln/>
        </p:spPr>
      </p:sp>
      <p:sp>
        <p:nvSpPr>
          <p:cNvPr id="45059"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ru-RU" dirty="0" smtClean="0"/>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D2872DE-75CB-463D-B268-04BB72675FEF}" type="slidenum">
              <a:rPr lang="en-US" altLang="ru-RU" sz="1200"/>
              <a:pPr algn="r" eaLnBrk="1" hangingPunct="1"/>
              <a:t>16</a:t>
            </a:fld>
            <a:endParaRPr lang="en-US" altLang="ru-RU"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pic>
        <p:nvPicPr>
          <p:cNvPr id="18"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4275" y="0"/>
            <a:ext cx="287972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20"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ru-RU"/>
          </a:p>
        </p:txBody>
      </p:sp>
      <p:sp>
        <p:nvSpPr>
          <p:cNvPr id="21" name="Rectangle 17"/>
          <p:cNvSpPr>
            <a:spLocks noGrp="1" noChangeArrowheads="1"/>
          </p:cNvSpPr>
          <p:nvPr>
            <p:ph type="ftr" sz="quarter" idx="11"/>
          </p:nvPr>
        </p:nvSpPr>
        <p:spPr>
          <a:xfrm>
            <a:off x="2627313" y="6248400"/>
            <a:ext cx="3889375" cy="457200"/>
          </a:xfrm>
        </p:spPr>
        <p:txBody>
          <a:bodyPr/>
          <a:lstStyle>
            <a:lvl1pPr>
              <a:defRPr smtClean="0"/>
            </a:lvl1pPr>
          </a:lstStyle>
          <a:p>
            <a:pPr>
              <a:defRPr/>
            </a:pPr>
            <a:r>
              <a:rPr lang="en-US" smtClean="0"/>
              <a:t>2015 14th RoEduNet International Conference - Networking in Education and Research</a:t>
            </a:r>
            <a:endParaRPr lang="ru-RU" dirty="0"/>
          </a:p>
        </p:txBody>
      </p:sp>
      <p:sp>
        <p:nvSpPr>
          <p:cNvPr id="22" name="Rectangle 18"/>
          <p:cNvSpPr>
            <a:spLocks noGrp="1" noChangeArrowheads="1"/>
          </p:cNvSpPr>
          <p:nvPr>
            <p:ph type="sldNum" sz="quarter" idx="12"/>
          </p:nvPr>
        </p:nvSpPr>
        <p:spPr>
          <a:xfrm>
            <a:off x="6553200" y="6248400"/>
            <a:ext cx="2133600" cy="457200"/>
          </a:xfrm>
        </p:spPr>
        <p:txBody>
          <a:bodyPr/>
          <a:lstStyle>
            <a:lvl1pPr>
              <a:defRPr smtClean="0"/>
            </a:lvl1pPr>
          </a:lstStyle>
          <a:p>
            <a:pPr>
              <a:defRPr/>
            </a:pPr>
            <a:fld id="{AC4B67E8-C28B-4018-A66B-521DF7E9DDF8}" type="slidenum">
              <a:rPr lang="ru-RU"/>
              <a:pPr>
                <a:defRPr/>
              </a:pPr>
              <a:t>‹#›</a:t>
            </a:fld>
            <a:endParaRPr lang="ru-RU"/>
          </a:p>
        </p:txBody>
      </p:sp>
    </p:spTree>
    <p:extLst>
      <p:ext uri="{BB962C8B-B14F-4D97-AF65-F5344CB8AC3E}">
        <p14:creationId xmlns:p14="http://schemas.microsoft.com/office/powerpoint/2010/main" val="294236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74638"/>
            <a:ext cx="2076450" cy="5948362"/>
          </a:xfrm>
          <a:prstGeom prst="rect">
            <a:avLst/>
          </a:prstGeo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80125" cy="594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Footer Placeholder 3"/>
          <p:cNvSpPr>
            <a:spLocks noGrp="1"/>
          </p:cNvSpPr>
          <p:nvPr>
            <p:ph type="ftr" idx="10"/>
          </p:nvPr>
        </p:nvSpPr>
        <p:spPr/>
        <p:txBody>
          <a:bodyPr/>
          <a:lstStyle>
            <a:lvl1pPr>
              <a:defRPr/>
            </a:lvl1pPr>
          </a:lstStyle>
          <a:p>
            <a:r>
              <a:rPr lang="en-US" smtClean="0"/>
              <a:t>2015 14th RoEduNet International Conference - Networking in Education and Research</a:t>
            </a:r>
            <a:endParaRPr lang="en-US"/>
          </a:p>
        </p:txBody>
      </p:sp>
    </p:spTree>
    <p:extLst>
      <p:ext uri="{BB962C8B-B14F-4D97-AF65-F5344CB8AC3E}">
        <p14:creationId xmlns:p14="http://schemas.microsoft.com/office/powerpoint/2010/main" val="151725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1835696" y="6381328"/>
            <a:ext cx="6121425" cy="324272"/>
          </a:xfrm>
          <a:ln/>
        </p:spPr>
        <p:txBody>
          <a:bodyPr/>
          <a:lstStyle>
            <a:lvl1pPr>
              <a:defRPr/>
            </a:lvl1pPr>
          </a:lstStyle>
          <a:p>
            <a:pPr>
              <a:defRPr/>
            </a:pPr>
            <a:r>
              <a:rPr lang="en-US" smtClean="0">
                <a:solidFill>
                  <a:srgbClr val="000000"/>
                </a:solidFill>
              </a:rPr>
              <a:t>2015 14th RoEduNet International Conference - Networking in Education and Research</a:t>
            </a: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8B92CFC-FC95-4CEA-A272-9B24C020ACDA}" type="slidenum">
              <a:rPr lang="ru-RU">
                <a:solidFill>
                  <a:srgbClr val="000000"/>
                </a:solidFill>
              </a:rPr>
              <a:pPr>
                <a:defRPr/>
              </a:pPr>
              <a:t>‹#›</a:t>
            </a:fld>
            <a:endParaRPr lang="ru-RU">
              <a:solidFill>
                <a:srgbClr val="000000"/>
              </a:solidFill>
            </a:endParaRPr>
          </a:p>
        </p:txBody>
      </p:sp>
      <p:sp>
        <p:nvSpPr>
          <p:cNvPr id="6" name="Rectangle 6"/>
          <p:cNvSpPr>
            <a:spLocks noGrp="1" noChangeArrowheads="1"/>
          </p:cNvSpPr>
          <p:nvPr>
            <p:ph type="dt" sz="half" idx="12"/>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68737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xfrm>
            <a:off x="1907704" y="6381328"/>
            <a:ext cx="6048672" cy="324272"/>
          </a:xfrm>
          <a:ln/>
        </p:spPr>
        <p:txBody>
          <a:bodyPr/>
          <a:lstStyle>
            <a:lvl1pPr>
              <a:defRPr/>
            </a:lvl1pPr>
          </a:lstStyle>
          <a:p>
            <a:pPr>
              <a:defRPr/>
            </a:pPr>
            <a:r>
              <a:rPr lang="en-US" smtClean="0">
                <a:solidFill>
                  <a:srgbClr val="000000"/>
                </a:solidFill>
              </a:rPr>
              <a:t>2015 14th RoEduNet International Conference - Networking in Education and Research</a:t>
            </a:r>
            <a:endParaRPr lang="en-US" dirty="0">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84D6E264-5766-4D5C-848D-771788517C3A}" type="slidenum">
              <a:rPr lang="ru-RU">
                <a:solidFill>
                  <a:srgbClr val="000000"/>
                </a:solidFill>
              </a:rPr>
              <a:pPr>
                <a:defRPr/>
              </a:pPr>
              <a:t>‹#›</a:t>
            </a:fld>
            <a:endParaRPr lang="ru-RU">
              <a:solidFill>
                <a:srgbClr val="000000"/>
              </a:solidFill>
            </a:endParaRPr>
          </a:p>
        </p:txBody>
      </p:sp>
      <p:sp>
        <p:nvSpPr>
          <p:cNvPr id="5" name="Rectangle 6"/>
          <p:cNvSpPr>
            <a:spLocks noGrp="1" noChangeArrowheads="1"/>
          </p:cNvSpPr>
          <p:nvPr>
            <p:ph type="dt" sz="half" idx="12"/>
          </p:nvPr>
        </p:nvSpPr>
        <p:spPr>
          <a:ln/>
        </p:spPr>
        <p:txBody>
          <a:bodyPr/>
          <a:lstStyle>
            <a:lvl1pPr>
              <a:defRPr/>
            </a:lvl1pPr>
          </a:lstStyle>
          <a:p>
            <a:pPr>
              <a:defRPr/>
            </a:pPr>
            <a:endParaRPr lang="ru-RU">
              <a:solidFill>
                <a:srgbClr val="000000"/>
              </a:solidFill>
            </a:endParaRPr>
          </a:p>
        </p:txBody>
      </p:sp>
    </p:spTree>
    <p:extLst>
      <p:ext uri="{BB962C8B-B14F-4D97-AF65-F5344CB8AC3E}">
        <p14:creationId xmlns:p14="http://schemas.microsoft.com/office/powerpoint/2010/main" val="309571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1908175" y="6381750"/>
            <a:ext cx="6048375" cy="323850"/>
          </a:xfrm>
        </p:spPr>
        <p:txBody>
          <a:bodyPr/>
          <a:lstStyle>
            <a:lvl1pPr>
              <a:defRPr/>
            </a:lvl1pPr>
          </a:lstStyle>
          <a:p>
            <a:pPr>
              <a:defRPr/>
            </a:pPr>
            <a:r>
              <a:rPr lang="it-IT"/>
              <a:t>9th RENAM UC – 2015 , Chisinau, Moldova, 20 mai 2015</a:t>
            </a:r>
          </a:p>
        </p:txBody>
      </p:sp>
      <p:sp>
        <p:nvSpPr>
          <p:cNvPr id="3" name="Rectangle 3"/>
          <p:cNvSpPr>
            <a:spLocks noGrp="1" noChangeArrowheads="1"/>
          </p:cNvSpPr>
          <p:nvPr>
            <p:ph type="sldNum" sz="quarter" idx="11"/>
          </p:nvPr>
        </p:nvSpPr>
        <p:spPr/>
        <p:txBody>
          <a:bodyPr/>
          <a:lstStyle>
            <a:lvl1pPr>
              <a:defRPr/>
            </a:lvl1pPr>
          </a:lstStyle>
          <a:p>
            <a:pPr>
              <a:defRPr/>
            </a:pPr>
            <a:fld id="{6018EE2F-76E2-4ACA-B0A5-94BC9626B8BB}" type="slidenum">
              <a:rPr lang="ru-RU"/>
              <a:pPr>
                <a:defRPr/>
              </a:pPr>
              <a:t>‹#›</a:t>
            </a:fld>
            <a:endParaRPr lang="ru-RU"/>
          </a:p>
        </p:txBody>
      </p:sp>
      <p:sp>
        <p:nvSpPr>
          <p:cNvPr id="4" name="Rectangle 6"/>
          <p:cNvSpPr>
            <a:spLocks noGrp="1" noChangeArrowheads="1"/>
          </p:cNvSpPr>
          <p:nvPr>
            <p:ph type="dt" sz="half" idx="12"/>
          </p:nvPr>
        </p:nvSpPr>
        <p:spPr/>
        <p:txBody>
          <a:bodyPr/>
          <a:lstStyle>
            <a:lvl1pPr>
              <a:defRPr/>
            </a:lvl1pPr>
          </a:lstStyle>
          <a:p>
            <a:pPr>
              <a:defRPr/>
            </a:pPr>
            <a:fld id="{3BE97E34-11BE-4CC6-9C92-4DBF1B0BDDF4}" type="datetime1">
              <a:rPr lang="ru-RU"/>
              <a:pPr>
                <a:defRPr/>
              </a:pPr>
              <a:t>24.02.2017</a:t>
            </a:fld>
            <a:endParaRPr lang="ru-RU"/>
          </a:p>
        </p:txBody>
      </p:sp>
    </p:spTree>
    <p:extLst>
      <p:ext uri="{BB962C8B-B14F-4D97-AF65-F5344CB8AC3E}">
        <p14:creationId xmlns:p14="http://schemas.microsoft.com/office/powerpoint/2010/main" val="304242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1475656" y="6381328"/>
            <a:ext cx="6552728" cy="324272"/>
          </a:xfrm>
          <a:ln/>
        </p:spPr>
        <p:txBody>
          <a:bodyPr/>
          <a:lstStyle>
            <a:lvl1pPr>
              <a:defRPr/>
            </a:lvl1pPr>
          </a:lstStyle>
          <a:p>
            <a:pPr>
              <a:defRPr/>
            </a:pPr>
            <a:r>
              <a:rPr lang="en-US" dirty="0" smtClean="0"/>
              <a:t>2015 14th </a:t>
            </a:r>
            <a:r>
              <a:rPr lang="en-US" dirty="0" err="1" smtClean="0"/>
              <a:t>RoEduNet</a:t>
            </a:r>
            <a:r>
              <a:rPr lang="en-US" dirty="0" smtClean="0"/>
              <a:t> International Conference - Networking in Education and Research</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8B92CFC-FC95-4CEA-A272-9B24C020ACDA}" type="slidenum">
              <a:rPr lang="ru-RU"/>
              <a:pPr>
                <a:defRPr/>
              </a:pPr>
              <a:t>‹#›</a:t>
            </a:fld>
            <a:endParaRPr lang="ru-RU"/>
          </a:p>
        </p:txBody>
      </p:sp>
      <p:sp>
        <p:nvSpPr>
          <p:cNvPr id="6" name="Rectangle 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21681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xfrm>
            <a:off x="1547812" y="6381328"/>
            <a:ext cx="6408564" cy="324272"/>
          </a:xfrm>
          <a:ln/>
        </p:spPr>
        <p:txBody>
          <a:bodyPr/>
          <a:lstStyle>
            <a:lvl1pPr>
              <a:defRPr/>
            </a:lvl1pPr>
          </a:lstStyle>
          <a:p>
            <a:pPr>
              <a:defRPr/>
            </a:pPr>
            <a:r>
              <a:rPr lang="en-US" smtClean="0"/>
              <a:t>2015 14th RoEduNet International Conference - Networking in Education and Research</a:t>
            </a:r>
            <a:endParaRPr lang="en-US" dirty="0" err="1" smtClean="0"/>
          </a:p>
        </p:txBody>
      </p:sp>
      <p:sp>
        <p:nvSpPr>
          <p:cNvPr id="4" name="Rectangle 3"/>
          <p:cNvSpPr>
            <a:spLocks noGrp="1" noChangeArrowheads="1"/>
          </p:cNvSpPr>
          <p:nvPr>
            <p:ph type="sldNum" sz="quarter" idx="11"/>
          </p:nvPr>
        </p:nvSpPr>
        <p:spPr>
          <a:ln/>
        </p:spPr>
        <p:txBody>
          <a:bodyPr/>
          <a:lstStyle>
            <a:lvl1pPr>
              <a:defRPr/>
            </a:lvl1pPr>
          </a:lstStyle>
          <a:p>
            <a:pPr>
              <a:defRPr/>
            </a:pPr>
            <a:fld id="{84D6E264-5766-4D5C-848D-771788517C3A}" type="slidenum">
              <a:rPr lang="ru-RU"/>
              <a:pPr>
                <a:defRPr/>
              </a:pPr>
              <a:t>‹#›</a:t>
            </a:fld>
            <a:endParaRPr lang="ru-RU"/>
          </a:p>
        </p:txBody>
      </p:sp>
      <p:sp>
        <p:nvSpPr>
          <p:cNvPr id="5" name="Rectangle 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3830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1547664" y="6381328"/>
            <a:ext cx="6408712" cy="324272"/>
          </a:xfrm>
          <a:ln/>
        </p:spPr>
        <p:txBody>
          <a:bodyPr/>
          <a:lstStyle>
            <a:lvl1pPr>
              <a:defRPr/>
            </a:lvl1pPr>
          </a:lstStyle>
          <a:p>
            <a:pPr>
              <a:defRPr/>
            </a:pPr>
            <a:r>
              <a:rPr lang="en-US" smtClean="0"/>
              <a:t>2015 14th RoEduNet International Conference - Networking in Education and Research</a:t>
            </a:r>
            <a:endParaRPr lang="en-US" dirty="0" err="1" smtClean="0"/>
          </a:p>
        </p:txBody>
      </p:sp>
      <p:sp>
        <p:nvSpPr>
          <p:cNvPr id="3" name="Rectangle 3"/>
          <p:cNvSpPr>
            <a:spLocks noGrp="1" noChangeArrowheads="1"/>
          </p:cNvSpPr>
          <p:nvPr>
            <p:ph type="sldNum" sz="quarter" idx="11"/>
          </p:nvPr>
        </p:nvSpPr>
        <p:spPr>
          <a:ln/>
        </p:spPr>
        <p:txBody>
          <a:bodyPr/>
          <a:lstStyle>
            <a:lvl1pPr>
              <a:defRPr/>
            </a:lvl1pPr>
          </a:lstStyle>
          <a:p>
            <a:pPr>
              <a:defRPr/>
            </a:pPr>
            <a:fld id="{0D5B6AA4-A7B0-4756-BC5A-A123CF2958D6}" type="slidenum">
              <a:rPr lang="ru-RU"/>
              <a:pPr>
                <a:defRPr/>
              </a:pPr>
              <a:t>‹#›</a:t>
            </a:fld>
            <a:endParaRPr lang="ru-RU"/>
          </a:p>
        </p:txBody>
      </p:sp>
      <p:sp>
        <p:nvSpPr>
          <p:cNvPr id="4" name="Rectangle 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8977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1835696" y="6381328"/>
            <a:ext cx="6121425" cy="324272"/>
          </a:xfrm>
          <a:ln/>
        </p:spPr>
        <p:txBody>
          <a:bodyPr/>
          <a:lstStyle>
            <a:lvl1pPr>
              <a:defRPr/>
            </a:lvl1pPr>
          </a:lstStyle>
          <a:p>
            <a:pPr>
              <a:defRPr/>
            </a:pPr>
            <a:r>
              <a:rPr lang="en-US" smtClean="0"/>
              <a:t>2015 14th RoEduNet International Conference - Networking in Education and Research</a:t>
            </a:r>
            <a:endParaRPr lang="en-US" dirty="0" err="1" smtClean="0"/>
          </a:p>
        </p:txBody>
      </p:sp>
      <p:sp>
        <p:nvSpPr>
          <p:cNvPr id="6" name="Rectangle 3"/>
          <p:cNvSpPr>
            <a:spLocks noGrp="1" noChangeArrowheads="1"/>
          </p:cNvSpPr>
          <p:nvPr>
            <p:ph type="sldNum" sz="quarter" idx="11"/>
          </p:nvPr>
        </p:nvSpPr>
        <p:spPr>
          <a:ln/>
        </p:spPr>
        <p:txBody>
          <a:bodyPr/>
          <a:lstStyle>
            <a:lvl1pPr>
              <a:defRPr/>
            </a:lvl1pPr>
          </a:lstStyle>
          <a:p>
            <a:pPr>
              <a:defRPr/>
            </a:pPr>
            <a:fld id="{1F00CBD2-493D-4873-8A3B-7E21573A390D}" type="slidenum">
              <a:rPr lang="ru-RU"/>
              <a:pPr>
                <a:defRPr/>
              </a:pPr>
              <a:t>‹#›</a:t>
            </a:fld>
            <a:endParaRPr lang="ru-RU"/>
          </a:p>
        </p:txBody>
      </p:sp>
      <p:sp>
        <p:nvSpPr>
          <p:cNvPr id="7" name="Rectangle 6"/>
          <p:cNvSpPr>
            <a:spLocks noGrp="1" noChangeArrowheads="1"/>
          </p:cNvSpPr>
          <p:nvPr>
            <p:ph type="dt" sz="half" idx="12"/>
          </p:nvPr>
        </p:nvSpPr>
        <p:spPr>
          <a:xfrm>
            <a:off x="251520" y="6237312"/>
            <a:ext cx="1522413" cy="476250"/>
          </a:xfrm>
          <a:ln/>
        </p:spPr>
        <p:txBody>
          <a:bodyPr/>
          <a:lstStyle>
            <a:lvl1pPr>
              <a:defRPr/>
            </a:lvl1pPr>
          </a:lstStyle>
          <a:p>
            <a:pPr>
              <a:defRPr/>
            </a:pPr>
            <a:endParaRPr lang="ru-RU" dirty="0"/>
          </a:p>
        </p:txBody>
      </p:sp>
    </p:spTree>
    <p:extLst>
      <p:ext uri="{BB962C8B-B14F-4D97-AF65-F5344CB8AC3E}">
        <p14:creationId xmlns:p14="http://schemas.microsoft.com/office/powerpoint/2010/main" val="147072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Footer Placeholder 3"/>
          <p:cNvSpPr>
            <a:spLocks noGrp="1"/>
          </p:cNvSpPr>
          <p:nvPr>
            <p:ph type="ftr" idx="10"/>
          </p:nvPr>
        </p:nvSpPr>
        <p:spPr/>
        <p:txBody>
          <a:bodyPr/>
          <a:lstStyle>
            <a:lvl1pPr>
              <a:defRPr/>
            </a:lvl1pPr>
          </a:lstStyle>
          <a:p>
            <a:r>
              <a:rPr lang="en-US" smtClean="0"/>
              <a:t>2015 14th RoEduNet International Conference - Networking in Education and Research</a:t>
            </a:r>
            <a:endParaRPr lang="en-US"/>
          </a:p>
        </p:txBody>
      </p:sp>
    </p:spTree>
    <p:extLst>
      <p:ext uri="{BB962C8B-B14F-4D97-AF65-F5344CB8AC3E}">
        <p14:creationId xmlns:p14="http://schemas.microsoft.com/office/powerpoint/2010/main" val="292748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Footer Placeholder 2"/>
          <p:cNvSpPr>
            <a:spLocks noGrp="1"/>
          </p:cNvSpPr>
          <p:nvPr>
            <p:ph type="ftr" idx="10"/>
          </p:nvPr>
        </p:nvSpPr>
        <p:spPr/>
        <p:txBody>
          <a:bodyPr/>
          <a:lstStyle>
            <a:lvl1pPr>
              <a:defRPr/>
            </a:lvl1pPr>
          </a:lstStyle>
          <a:p>
            <a:pPr>
              <a:defRPr/>
            </a:pPr>
            <a:r>
              <a:rPr lang="en-US" dirty="0" smtClean="0"/>
              <a:t>2015 14th </a:t>
            </a:r>
            <a:r>
              <a:rPr lang="en-US" dirty="0" err="1" smtClean="0"/>
              <a:t>RoEduNet</a:t>
            </a:r>
            <a:r>
              <a:rPr lang="en-US" dirty="0" smtClean="0"/>
              <a:t> International Conference - Networking in Education and Research</a:t>
            </a:r>
            <a:endParaRPr lang="en-US" dirty="0"/>
          </a:p>
        </p:txBody>
      </p:sp>
    </p:spTree>
    <p:extLst>
      <p:ext uri="{BB962C8B-B14F-4D97-AF65-F5344CB8AC3E}">
        <p14:creationId xmlns:p14="http://schemas.microsoft.com/office/powerpoint/2010/main" val="148728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pPr>
              <a:defRPr/>
            </a:pPr>
            <a:r>
              <a:rPr lang="en-US" dirty="0" smtClean="0"/>
              <a:t>2015 14th </a:t>
            </a:r>
            <a:r>
              <a:rPr lang="en-US" dirty="0" err="1" smtClean="0"/>
              <a:t>RoEduNet</a:t>
            </a:r>
            <a:r>
              <a:rPr lang="en-US" dirty="0" smtClean="0"/>
              <a:t> International Conference - Networking in Education and Research</a:t>
            </a:r>
            <a:endParaRPr lang="en-US" dirty="0"/>
          </a:p>
        </p:txBody>
      </p:sp>
    </p:spTree>
    <p:extLst>
      <p:ext uri="{BB962C8B-B14F-4D97-AF65-F5344CB8AC3E}">
        <p14:creationId xmlns:p14="http://schemas.microsoft.com/office/powerpoint/2010/main" val="63282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74638"/>
            <a:ext cx="2076450" cy="5948362"/>
          </a:xfrm>
          <a:prstGeom prst="rect">
            <a:avLst/>
          </a:prstGeo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80125" cy="594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Footer Placeholder 3"/>
          <p:cNvSpPr>
            <a:spLocks noGrp="1"/>
          </p:cNvSpPr>
          <p:nvPr>
            <p:ph type="ftr" idx="10"/>
          </p:nvPr>
        </p:nvSpPr>
        <p:spPr/>
        <p:txBody>
          <a:bodyPr/>
          <a:lstStyle>
            <a:lvl1pPr>
              <a:defRPr/>
            </a:lvl1pPr>
          </a:lstStyle>
          <a:p>
            <a:r>
              <a:rPr lang="en-US" smtClean="0"/>
              <a:t>2015 14th RoEduNet International Conference - Networking in Education and Research</a:t>
            </a:r>
            <a:endParaRPr lang="en-US"/>
          </a:p>
        </p:txBody>
      </p:sp>
    </p:spTree>
    <p:extLst>
      <p:ext uri="{BB962C8B-B14F-4D97-AF65-F5344CB8AC3E}">
        <p14:creationId xmlns:p14="http://schemas.microsoft.com/office/powerpoint/2010/main" val="3613169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1403648" y="6381328"/>
            <a:ext cx="6624736" cy="32427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r>
              <a:rPr lang="en-US" smtClean="0"/>
              <a:t>2015 14th RoEduNet International Conference - Networking in Education and Research</a:t>
            </a:r>
            <a:endParaRPr lang="en-US" sz="1100" dirty="0"/>
          </a:p>
        </p:txBody>
      </p:sp>
      <p:sp>
        <p:nvSpPr>
          <p:cNvPr id="3075" name="Rectangle 3"/>
          <p:cNvSpPr>
            <a:spLocks noGrp="1" noChangeArrowheads="1"/>
          </p:cNvSpPr>
          <p:nvPr>
            <p:ph type="sldNum" sz="quarter" idx="4"/>
          </p:nvPr>
        </p:nvSpPr>
        <p:spPr bwMode="auto">
          <a:xfrm>
            <a:off x="8100392" y="6410226"/>
            <a:ext cx="730250" cy="2842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06BCB2C6-54CC-4EE6-91BF-D6B9A4A8CDA1}" type="slidenum">
              <a:rPr lang="ru-RU"/>
              <a:pPr>
                <a:defRPr/>
              </a:pPr>
              <a:t>‹#›</a:t>
            </a:fld>
            <a:endParaRPr lang="ru-RU"/>
          </a:p>
        </p:txBody>
      </p:sp>
      <p:sp>
        <p:nvSpPr>
          <p:cNvPr id="2052" name="Rectangle 4"/>
          <p:cNvSpPr>
            <a:spLocks noGrp="1" noChangeArrowheads="1"/>
          </p:cNvSpPr>
          <p:nvPr>
            <p:ph type="title"/>
          </p:nvPr>
        </p:nvSpPr>
        <p:spPr bwMode="auto">
          <a:xfrm>
            <a:off x="1547812" y="35447"/>
            <a:ext cx="7138988" cy="88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3" name="Rectangle 5"/>
          <p:cNvSpPr>
            <a:spLocks noGrp="1" noChangeArrowheads="1"/>
          </p:cNvSpPr>
          <p:nvPr>
            <p:ph type="body" idx="1"/>
          </p:nvPr>
        </p:nvSpPr>
        <p:spPr bwMode="auto">
          <a:xfrm>
            <a:off x="457200" y="1052736"/>
            <a:ext cx="822960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8" name="Rectangle 6"/>
          <p:cNvSpPr>
            <a:spLocks noGrp="1" noChangeArrowheads="1"/>
          </p:cNvSpPr>
          <p:nvPr>
            <p:ph type="dt" sz="half" idx="2"/>
          </p:nvPr>
        </p:nvSpPr>
        <p:spPr bwMode="auto">
          <a:xfrm>
            <a:off x="323528" y="6381328"/>
            <a:ext cx="1008112" cy="3322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pic>
        <p:nvPicPr>
          <p:cNvPr id="2056"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5478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6" r:id="rId3"/>
    <p:sldLayoutId id="2147483667" r:id="rId4"/>
    <p:sldLayoutId id="2147483669" r:id="rId5"/>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160463"/>
            <a:ext cx="9144000" cy="49212"/>
          </a:xfrm>
          <a:prstGeom prst="rect">
            <a:avLst/>
          </a:prstGeom>
          <a:solidFill>
            <a:srgbClr val="2E84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500"/>
              </a:spcBef>
              <a:buClr>
                <a:srgbClr val="000000"/>
              </a:buClr>
              <a:buSzPct val="100000"/>
            </a:pPr>
            <a:endParaRPr lang="ru-RU" sz="2400" b="1">
              <a:solidFill>
                <a:srgbClr val="000000"/>
              </a:solidFill>
              <a:latin typeface="Verdana" pitchFamily="32" charset="0"/>
            </a:endParaRPr>
          </a:p>
        </p:txBody>
      </p:sp>
      <p:sp>
        <p:nvSpPr>
          <p:cNvPr id="4099" name="Rectangle 3"/>
          <p:cNvSpPr>
            <a:spLocks noChangeArrowheads="1"/>
          </p:cNvSpPr>
          <p:nvPr/>
        </p:nvSpPr>
        <p:spPr bwMode="auto">
          <a:xfrm>
            <a:off x="0" y="1114425"/>
            <a:ext cx="9144000" cy="49213"/>
          </a:xfrm>
          <a:prstGeom prst="rect">
            <a:avLst/>
          </a:prstGeom>
          <a:solidFill>
            <a:srgbClr val="B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500"/>
              </a:spcBef>
              <a:buClr>
                <a:srgbClr val="000000"/>
              </a:buClr>
              <a:buSzPct val="100000"/>
            </a:pPr>
            <a:endParaRPr lang="ru-RU" sz="2400" b="1">
              <a:solidFill>
                <a:srgbClr val="000000"/>
              </a:solidFill>
              <a:latin typeface="Verdana" pitchFamily="32" charset="0"/>
            </a:endParaRPr>
          </a:p>
        </p:txBody>
      </p:sp>
      <p:sp>
        <p:nvSpPr>
          <p:cNvPr id="4104" name="Rectangle 8"/>
          <p:cNvSpPr>
            <a:spLocks noGrp="1" noChangeArrowheads="1"/>
          </p:cNvSpPr>
          <p:nvPr>
            <p:ph type="ftr"/>
          </p:nvPr>
        </p:nvSpPr>
        <p:spPr bwMode="auto">
          <a:xfrm>
            <a:off x="0" y="6597650"/>
            <a:ext cx="8316913" cy="260350"/>
          </a:xfrm>
          <a:prstGeom prst="rect">
            <a:avLst/>
          </a:prstGeom>
          <a:solidFill>
            <a:srgbClr val="3366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0" tIns="47880" rIns="95760" bIns="47880" numCol="1" anchor="t" anchorCtr="0" compatLnSpc="1">
            <a:prstTxWarp prst="textNoShape">
              <a:avLst/>
            </a:prstTxWarp>
          </a:bodyPr>
          <a:lstStyle>
            <a:lvl1pPr algn="ctr" defTabSz="449263" eaLnBrk="0" hangingPunct="0">
              <a:spcBef>
                <a:spcPct val="0"/>
              </a:spcBef>
              <a:buClr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b="0">
                <a:solidFill>
                  <a:srgbClr val="FFFFFF"/>
                </a:solidFill>
                <a:latin typeface="Times New Roman" pitchFamily="16" charset="0"/>
                <a:cs typeface="Arial" charset="0"/>
              </a:defRPr>
            </a:lvl1pPr>
          </a:lstStyle>
          <a:p>
            <a:pPr>
              <a:defRPr/>
            </a:pPr>
            <a:r>
              <a:rPr lang="en-US" dirty="0" smtClean="0"/>
              <a:t>2015 14th </a:t>
            </a:r>
            <a:r>
              <a:rPr lang="en-US" dirty="0" err="1" smtClean="0"/>
              <a:t>RoEduNet</a:t>
            </a:r>
            <a:r>
              <a:rPr lang="en-US" dirty="0" smtClean="0"/>
              <a:t> International Conference - Networking in Education and Research</a:t>
            </a:r>
            <a:endParaRPr lang="en-US" dirty="0"/>
          </a:p>
        </p:txBody>
      </p:sp>
      <p:sp>
        <p:nvSpPr>
          <p:cNvPr id="4110" name="Rectangle 14"/>
          <p:cNvSpPr>
            <a:spLocks noGrp="1" noChangeArrowheads="1"/>
          </p:cNvSpPr>
          <p:nvPr>
            <p:ph type="body" idx="1"/>
          </p:nvPr>
        </p:nvSpPr>
        <p:spPr bwMode="auto">
          <a:xfrm>
            <a:off x="539750" y="170021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4113" name="Rectangle 17"/>
          <p:cNvSpPr>
            <a:spLocks noChangeArrowheads="1"/>
          </p:cNvSpPr>
          <p:nvPr/>
        </p:nvSpPr>
        <p:spPr bwMode="auto">
          <a:xfrm>
            <a:off x="8316913" y="6400800"/>
            <a:ext cx="730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fld id="{51AAC034-790D-4239-8B62-4C41B77FC9FC}" type="slidenum">
              <a:rPr lang="ru-RU" sz="1200">
                <a:solidFill>
                  <a:srgbClr val="000000"/>
                </a:solidFill>
                <a:latin typeface="Arial Black" pitchFamily="34" charset="0"/>
              </a:rPr>
              <a:pPr algn="r"/>
              <a:t>‹#›</a:t>
            </a:fld>
            <a:endParaRPr lang="ru-RU" sz="1200">
              <a:solidFill>
                <a:srgbClr val="000000"/>
              </a:solidFill>
              <a:latin typeface="Arial Black" pitchFamily="34" charset="0"/>
            </a:endParaRPr>
          </a:p>
        </p:txBody>
      </p:sp>
      <p:pic>
        <p:nvPicPr>
          <p:cNvPr id="4114" name="Picture 1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0"/>
            <a:ext cx="19081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350128"/>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80" r:id="rId3"/>
    <p:sldLayoutId id="2147483684" r:id="rId4"/>
    <p:sldLayoutId id="2147483685" r:id="rId5"/>
  </p:sldLayoutIdLst>
  <p:hf sldNum="0" hdr="0" dt="0"/>
  <p:txStyles>
    <p:titleStyle>
      <a:lvl1pPr marL="20574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mj-lt"/>
          <a:ea typeface="+mj-ea"/>
          <a:cs typeface="+mj-cs"/>
        </a:defRPr>
      </a:lvl1pPr>
      <a:lvl2pPr marL="20574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Verdana" pitchFamily="32" charset="0"/>
        </a:defRPr>
      </a:lvl2pPr>
      <a:lvl3pPr marL="20574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Verdana" pitchFamily="32" charset="0"/>
        </a:defRPr>
      </a:lvl3pPr>
      <a:lvl4pPr marL="20574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Verdana" pitchFamily="32" charset="0"/>
        </a:defRPr>
      </a:lvl4pPr>
      <a:lvl5pPr marL="20574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Verdana" pitchFamily="32" charset="0"/>
        </a:defRPr>
      </a:lvl5pPr>
      <a:lvl6pPr marL="25146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Verdana" pitchFamily="32" charset="0"/>
        </a:defRPr>
      </a:lvl6pPr>
      <a:lvl7pPr marL="29718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Verdana" pitchFamily="32" charset="0"/>
        </a:defRPr>
      </a:lvl7pPr>
      <a:lvl8pPr marL="34290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Verdana" pitchFamily="32" charset="0"/>
        </a:defRPr>
      </a:lvl8pPr>
      <a:lvl9pPr marL="3886200" indent="-228600" algn="r" defTabSz="449263" rtl="0" fontAlgn="base">
        <a:spcBef>
          <a:spcPct val="0"/>
        </a:spcBef>
        <a:spcAft>
          <a:spcPct val="0"/>
        </a:spcAft>
        <a:buClr>
          <a:srgbClr val="000000"/>
        </a:buClr>
        <a:buSzPct val="100000"/>
        <a:buFont typeface="Times New Roman" pitchFamily="16" charset="0"/>
        <a:defRPr b="1">
          <a:solidFill>
            <a:srgbClr val="CC0000"/>
          </a:solidFill>
          <a:latin typeface="Verdana" pitchFamily="32" charset="0"/>
        </a:defRPr>
      </a:lvl9pPr>
    </p:titleStyle>
    <p:bodyStyle>
      <a:lvl1pPr marL="342900" indent="-342900" algn="l" defTabSz="449263" rtl="0" fontAlgn="base">
        <a:lnSpc>
          <a:spcPct val="90000"/>
        </a:lnSpc>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defRPr>
      </a:lvl2pPr>
      <a:lvl3pPr marL="1143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defRPr>
      </a:lvl3pPr>
      <a:lvl4pPr marL="1600200" indent="-228600" algn="l" defTabSz="449263" rtl="0" fontAlgn="base">
        <a:spcBef>
          <a:spcPts val="400"/>
        </a:spcBef>
        <a:spcAft>
          <a:spcPct val="0"/>
        </a:spcAft>
        <a:buClr>
          <a:srgbClr val="000000"/>
        </a:buClr>
        <a:buSzPct val="100000"/>
        <a:buFont typeface="Times New Roman" pitchFamily="16" charset="0"/>
        <a:defRPr sz="1600">
          <a:solidFill>
            <a:srgbClr val="000000"/>
          </a:solidFill>
          <a:latin typeface="+mn-lt"/>
        </a:defRPr>
      </a:lvl4pPr>
      <a:lvl5pPr marL="2057400" indent="-228600" algn="l" defTabSz="449263" rtl="0" fontAlgn="base">
        <a:spcBef>
          <a:spcPts val="350"/>
        </a:spcBef>
        <a:spcAft>
          <a:spcPct val="0"/>
        </a:spcAft>
        <a:buClr>
          <a:srgbClr val="000000"/>
        </a:buClr>
        <a:buSzPct val="100000"/>
        <a:buFont typeface="Times New Roman" pitchFamily="16" charset="0"/>
        <a:defRPr sz="1400">
          <a:solidFill>
            <a:srgbClr val="000000"/>
          </a:solidFill>
          <a:latin typeface="+mn-lt"/>
        </a:defRPr>
      </a:lvl5pPr>
      <a:lvl6pPr marL="2514600" indent="-228600" algn="l" defTabSz="449263" rtl="0" fontAlgn="base">
        <a:spcBef>
          <a:spcPts val="350"/>
        </a:spcBef>
        <a:spcAft>
          <a:spcPct val="0"/>
        </a:spcAft>
        <a:buClr>
          <a:srgbClr val="000000"/>
        </a:buClr>
        <a:buSzPct val="100000"/>
        <a:buFont typeface="Times New Roman" pitchFamily="16" charset="0"/>
        <a:defRPr sz="1400">
          <a:solidFill>
            <a:srgbClr val="000000"/>
          </a:solidFill>
          <a:latin typeface="+mn-lt"/>
        </a:defRPr>
      </a:lvl6pPr>
      <a:lvl7pPr marL="2971800" indent="-228600" algn="l" defTabSz="449263" rtl="0" fontAlgn="base">
        <a:spcBef>
          <a:spcPts val="350"/>
        </a:spcBef>
        <a:spcAft>
          <a:spcPct val="0"/>
        </a:spcAft>
        <a:buClr>
          <a:srgbClr val="000000"/>
        </a:buClr>
        <a:buSzPct val="100000"/>
        <a:buFont typeface="Times New Roman" pitchFamily="16" charset="0"/>
        <a:defRPr sz="1400">
          <a:solidFill>
            <a:srgbClr val="000000"/>
          </a:solidFill>
          <a:latin typeface="+mn-lt"/>
        </a:defRPr>
      </a:lvl7pPr>
      <a:lvl8pPr marL="3429000" indent="-228600" algn="l" defTabSz="449263" rtl="0" fontAlgn="base">
        <a:spcBef>
          <a:spcPts val="350"/>
        </a:spcBef>
        <a:spcAft>
          <a:spcPct val="0"/>
        </a:spcAft>
        <a:buClr>
          <a:srgbClr val="000000"/>
        </a:buClr>
        <a:buSzPct val="100000"/>
        <a:buFont typeface="Times New Roman" pitchFamily="16" charset="0"/>
        <a:defRPr sz="1400">
          <a:solidFill>
            <a:srgbClr val="000000"/>
          </a:solidFill>
          <a:latin typeface="+mn-lt"/>
        </a:defRPr>
      </a:lvl8pPr>
      <a:lvl9pPr marL="3886200" indent="-228600" algn="l" defTabSz="449263" rtl="0" fontAlgn="base">
        <a:spcBef>
          <a:spcPts val="350"/>
        </a:spcBef>
        <a:spcAft>
          <a:spcPct val="0"/>
        </a:spcAft>
        <a:buClr>
          <a:srgbClr val="000000"/>
        </a:buClr>
        <a:buSzPct val="100000"/>
        <a:buFont typeface="Times New Roman" pitchFamily="16" charset="0"/>
        <a:defRPr sz="14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1403648" y="6381328"/>
            <a:ext cx="6624736" cy="32427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r>
              <a:rPr lang="en-US" dirty="0" smtClean="0"/>
              <a:t>2015 14th </a:t>
            </a:r>
            <a:r>
              <a:rPr lang="en-US" dirty="0" err="1" smtClean="0"/>
              <a:t>RoEduNet</a:t>
            </a:r>
            <a:r>
              <a:rPr lang="en-US" dirty="0" smtClean="0"/>
              <a:t> International Conference - Networking in Education and Research</a:t>
            </a:r>
            <a:endParaRPr lang="en-US" dirty="0"/>
          </a:p>
        </p:txBody>
      </p:sp>
      <p:sp>
        <p:nvSpPr>
          <p:cNvPr id="3075" name="Rectangle 3"/>
          <p:cNvSpPr>
            <a:spLocks noGrp="1" noChangeArrowheads="1"/>
          </p:cNvSpPr>
          <p:nvPr>
            <p:ph type="sldNum" sz="quarter" idx="4"/>
          </p:nvPr>
        </p:nvSpPr>
        <p:spPr bwMode="auto">
          <a:xfrm>
            <a:off x="8100392" y="6410226"/>
            <a:ext cx="730250" cy="2842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06BCB2C6-54CC-4EE6-91BF-D6B9A4A8CDA1}" type="slidenum">
              <a:rPr lang="ru-RU">
                <a:solidFill>
                  <a:srgbClr val="000000"/>
                </a:solidFill>
              </a:rPr>
              <a:pPr>
                <a:defRPr/>
              </a:pPr>
              <a:t>‹#›</a:t>
            </a:fld>
            <a:endParaRPr lang="ru-RU">
              <a:solidFill>
                <a:srgbClr val="000000"/>
              </a:solidFill>
            </a:endParaRPr>
          </a:p>
        </p:txBody>
      </p:sp>
      <p:sp>
        <p:nvSpPr>
          <p:cNvPr id="2052" name="Rectangle 4"/>
          <p:cNvSpPr>
            <a:spLocks noGrp="1" noChangeArrowheads="1"/>
          </p:cNvSpPr>
          <p:nvPr>
            <p:ph type="title"/>
          </p:nvPr>
        </p:nvSpPr>
        <p:spPr bwMode="auto">
          <a:xfrm>
            <a:off x="1547812" y="35447"/>
            <a:ext cx="7138988" cy="88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3" name="Rectangle 5"/>
          <p:cNvSpPr>
            <a:spLocks noGrp="1" noChangeArrowheads="1"/>
          </p:cNvSpPr>
          <p:nvPr>
            <p:ph type="body" idx="1"/>
          </p:nvPr>
        </p:nvSpPr>
        <p:spPr bwMode="auto">
          <a:xfrm>
            <a:off x="457200" y="1052736"/>
            <a:ext cx="822960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8" name="Rectangle 6"/>
          <p:cNvSpPr>
            <a:spLocks noGrp="1" noChangeArrowheads="1"/>
          </p:cNvSpPr>
          <p:nvPr>
            <p:ph type="dt" sz="half" idx="2"/>
          </p:nvPr>
        </p:nvSpPr>
        <p:spPr bwMode="auto">
          <a:xfrm>
            <a:off x="323528" y="6381328"/>
            <a:ext cx="1008112" cy="3322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solidFill>
                <a:srgbClr val="000000"/>
              </a:solidFill>
            </a:endParaRPr>
          </a:p>
        </p:txBody>
      </p:sp>
      <p:pic>
        <p:nvPicPr>
          <p:cNvPr id="2056"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5478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840514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3" r:id="rId3"/>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crieru@renam.m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p.connec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1691680" y="1700808"/>
            <a:ext cx="7452320" cy="2736304"/>
          </a:xfrm>
        </p:spPr>
        <p:txBody>
          <a:bodyPr/>
          <a:lstStyle/>
          <a:p>
            <a:r>
              <a:rPr lang="en-US" sz="2800" dirty="0" smtClean="0"/>
              <a:t>            </a:t>
            </a:r>
            <a:r>
              <a:rPr lang="ro-RO" sz="3200" dirty="0" smtClean="0"/>
              <a:t> </a:t>
            </a:r>
            <a:r>
              <a:rPr lang="ro-RO" sz="3200" dirty="0"/>
              <a:t>Promovarea interoperabilităţii </a:t>
            </a:r>
            <a:r>
              <a:rPr lang="ro-RO" sz="3200" dirty="0" smtClean="0"/>
              <a:t>la </a:t>
            </a:r>
            <a:r>
              <a:rPr lang="en-US" sz="3200" dirty="0" smtClean="0"/>
              <a:t/>
            </a:r>
            <a:br>
              <a:rPr lang="en-US" sz="3200" dirty="0" smtClean="0"/>
            </a:br>
            <a:r>
              <a:rPr lang="en-US" sz="3200" dirty="0" smtClean="0"/>
              <a:t>      </a:t>
            </a:r>
            <a:r>
              <a:rPr lang="ro-RO" sz="3200" dirty="0" smtClean="0"/>
              <a:t>nivel naţional şi european a reţelelor </a:t>
            </a:r>
            <a:r>
              <a:rPr lang="en-US" sz="3200" dirty="0" smtClean="0"/>
              <a:t/>
            </a:r>
            <a:br>
              <a:rPr lang="en-US" sz="3200" dirty="0" smtClean="0"/>
            </a:br>
            <a:r>
              <a:rPr lang="ro-RO" sz="3200" dirty="0" smtClean="0"/>
              <a:t>de calculatoare universitare şi AŞM prin</a:t>
            </a:r>
            <a:r>
              <a:rPr lang="en-US" sz="3200" dirty="0" smtClean="0"/>
              <a:t/>
            </a:r>
            <a:br>
              <a:rPr lang="en-US" sz="3200" dirty="0" smtClean="0"/>
            </a:br>
            <a:r>
              <a:rPr lang="ro-RO" sz="3200" dirty="0" smtClean="0"/>
              <a:t> </a:t>
            </a:r>
            <a:r>
              <a:rPr lang="ro-RO" sz="3200" dirty="0" err="1" smtClean="0"/>
              <a:t>eInfrastructura</a:t>
            </a:r>
            <a:r>
              <a:rPr lang="ro-RO" sz="3200" dirty="0" smtClean="0"/>
              <a:t> NREN-RENAM </a:t>
            </a:r>
            <a:endParaRPr lang="ro-RO" sz="3200" dirty="0"/>
          </a:p>
        </p:txBody>
      </p:sp>
      <p:sp>
        <p:nvSpPr>
          <p:cNvPr id="4101" name="Rectangle 3"/>
          <p:cNvSpPr>
            <a:spLocks noGrp="1" noChangeArrowheads="1"/>
          </p:cNvSpPr>
          <p:nvPr>
            <p:ph type="subTitle" idx="1"/>
          </p:nvPr>
        </p:nvSpPr>
        <p:spPr>
          <a:xfrm>
            <a:off x="575556" y="4941168"/>
            <a:ext cx="8280920" cy="1336340"/>
          </a:xfrm>
          <a:noFill/>
        </p:spPr>
        <p:txBody>
          <a:bodyPr/>
          <a:lstStyle/>
          <a:p>
            <a:pPr algn="r"/>
            <a:r>
              <a:rPr lang="en-US" sz="2400" dirty="0" smtClean="0"/>
              <a:t>Dr. </a:t>
            </a:r>
            <a:r>
              <a:rPr lang="en-US" sz="2400" dirty="0" err="1" smtClean="0"/>
              <a:t>Grigore</a:t>
            </a:r>
            <a:r>
              <a:rPr lang="en-US" sz="2400" dirty="0" smtClean="0"/>
              <a:t> </a:t>
            </a:r>
            <a:r>
              <a:rPr lang="en-US" sz="2400" dirty="0" err="1" smtClean="0"/>
              <a:t>Secrieru</a:t>
            </a:r>
            <a:r>
              <a:rPr lang="en-US" sz="2400" dirty="0" smtClean="0"/>
              <a:t>, </a:t>
            </a:r>
          </a:p>
          <a:p>
            <a:pPr algn="r"/>
            <a:r>
              <a:rPr lang="en-US" sz="2400" dirty="0" smtClean="0"/>
              <a:t>RENAM, </a:t>
            </a:r>
            <a:r>
              <a:rPr lang="en-US" sz="2400" dirty="0"/>
              <a:t>e-mail: </a:t>
            </a:r>
            <a:r>
              <a:rPr lang="en-US" sz="2400" dirty="0" smtClean="0">
                <a:hlinkClick r:id="rId3"/>
              </a:rPr>
              <a:t>secrieru@renam.md</a:t>
            </a:r>
            <a:endParaRPr lang="en-US" sz="2400" dirty="0" smtClean="0"/>
          </a:p>
          <a:p>
            <a:pPr algn="r"/>
            <a:r>
              <a:rPr lang="en-US" sz="2400" dirty="0">
                <a:solidFill>
                  <a:schemeClr val="hlink"/>
                </a:solidFill>
              </a:rPr>
              <a:t>www.renam.md</a:t>
            </a:r>
          </a:p>
          <a:p>
            <a:pPr algn="r"/>
            <a:r>
              <a:rPr lang="en-US" sz="2400" dirty="0" smtClean="0"/>
              <a:t> </a:t>
            </a:r>
            <a:endParaRPr lang="en-US" sz="2400" dirty="0"/>
          </a:p>
        </p:txBody>
      </p:sp>
      <p:sp>
        <p:nvSpPr>
          <p:cNvPr id="4102" name="Rectangle 4"/>
          <p:cNvSpPr>
            <a:spLocks noChangeArrowheads="1"/>
          </p:cNvSpPr>
          <p:nvPr/>
        </p:nvSpPr>
        <p:spPr bwMode="auto">
          <a:xfrm>
            <a:off x="1" y="153669"/>
            <a:ext cx="6229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ro-RO" sz="2200" b="1" dirty="0" smtClean="0">
                <a:solidFill>
                  <a:srgbClr val="6600CC"/>
                </a:solidFill>
              </a:rPr>
              <a:t>Consiliul Rectorilor din Republica Moldova</a:t>
            </a:r>
            <a:r>
              <a:rPr lang="en-US" sz="2200" b="1" dirty="0" smtClean="0">
                <a:solidFill>
                  <a:srgbClr val="6600CC"/>
                </a:solidFill>
              </a:rPr>
              <a:t>,</a:t>
            </a:r>
          </a:p>
          <a:p>
            <a:pPr algn="ctr"/>
            <a:r>
              <a:rPr lang="ro-RO" sz="2200" b="1" dirty="0" smtClean="0">
                <a:solidFill>
                  <a:srgbClr val="6600CC"/>
                </a:solidFill>
              </a:rPr>
              <a:t> Februarie</a:t>
            </a:r>
            <a:r>
              <a:rPr lang="en-US" sz="2200" b="1" dirty="0" smtClean="0">
                <a:solidFill>
                  <a:srgbClr val="6600CC"/>
                </a:solidFill>
              </a:rPr>
              <a:t> 2017</a:t>
            </a:r>
            <a:endParaRPr lang="ro-RO" sz="2200" b="1" dirty="0">
              <a:solidFill>
                <a:srgbClr val="6600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in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15888"/>
            <a:ext cx="9244013"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ubstituent număr diapozitiv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17793F-D376-44F9-9648-4A5B79673CBD}" type="slidenum">
              <a:rPr lang="ru-RU" altLang="ru-RU" sz="1400"/>
              <a:pPr algn="r" eaLnBrk="1" hangingPunct="1"/>
              <a:t>10</a:t>
            </a:fld>
            <a:endParaRPr lang="ru-RU" altLang="ru-RU" sz="1400"/>
          </a:p>
        </p:txBody>
      </p:sp>
      <p:pic>
        <p:nvPicPr>
          <p:cNvPr id="27652" name="Picture 37" descr="REN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192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itlu 2"/>
          <p:cNvSpPr>
            <a:spLocks noGrp="1"/>
          </p:cNvSpPr>
          <p:nvPr>
            <p:ph type="ctrTitle" idx="4294967295"/>
          </p:nvPr>
        </p:nvSpPr>
        <p:spPr>
          <a:xfrm>
            <a:off x="1619250" y="74613"/>
            <a:ext cx="5905500" cy="617537"/>
          </a:xfrm>
        </p:spPr>
        <p:txBody>
          <a:bodyPr/>
          <a:lstStyle/>
          <a:p>
            <a:r>
              <a:rPr lang="ro-RO" altLang="ru-RU" sz="2800" b="1" dirty="0" smtClean="0">
                <a:solidFill>
                  <a:srgbClr val="0000CC"/>
                </a:solidFill>
              </a:rPr>
              <a:t>RENAM: </a:t>
            </a:r>
            <a:r>
              <a:rPr lang="en-US" sz="2800" dirty="0">
                <a:solidFill>
                  <a:srgbClr val="3333CC"/>
                </a:solidFill>
              </a:rPr>
              <a:t>National Connectivity</a:t>
            </a:r>
            <a:endParaRPr lang="en-GB" altLang="ru-RU" sz="2800" b="1" dirty="0" smtClean="0">
              <a:solidFill>
                <a:srgbClr val="3333CC"/>
              </a:solidFill>
            </a:endParaRPr>
          </a:p>
        </p:txBody>
      </p:sp>
      <p:pic>
        <p:nvPicPr>
          <p:cNvPr id="27654" name="Picture 6" descr="C:\Documents and Settings\Admin\Desktop\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4907401"/>
            <a:ext cx="219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300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lstStyle/>
          <a:p>
            <a:endParaRPr lang="ru-RU" dirty="0"/>
          </a:p>
        </p:txBody>
      </p:sp>
      <p:sp>
        <p:nvSpPr>
          <p:cNvPr id="4" name="Номер слайда 3"/>
          <p:cNvSpPr>
            <a:spLocks noGrp="1"/>
          </p:cNvSpPr>
          <p:nvPr>
            <p:ph type="sldNum" sz="quarter" idx="12"/>
          </p:nvPr>
        </p:nvSpPr>
        <p:spPr/>
        <p:txBody>
          <a:bodyPr/>
          <a:lstStyle/>
          <a:p>
            <a:pPr>
              <a:defRPr/>
            </a:pPr>
            <a:fld id="{B0876DBC-3375-49E0-B0B6-F64E960ACD4E}" type="slidenum">
              <a:rPr lang="ru-RU" altLang="ru-RU" smtClean="0"/>
              <a:pPr>
                <a:defRPr/>
              </a:pPr>
              <a:t>11</a:t>
            </a:fld>
            <a:endParaRPr lang="ru-RU" alt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659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13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1619672" y="188640"/>
            <a:ext cx="7524328" cy="5847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ctr"/>
            <a:r>
              <a:rPr lang="en-US" sz="3200" dirty="0">
                <a:solidFill>
                  <a:srgbClr val="3333CC"/>
                </a:solidFill>
              </a:rPr>
              <a:t>RENAM in </a:t>
            </a:r>
            <a:r>
              <a:rPr lang="ro-RO" sz="3200" dirty="0" smtClean="0">
                <a:solidFill>
                  <a:srgbClr val="3333CC"/>
                </a:solidFill>
              </a:rPr>
              <a:t>raport cu</a:t>
            </a:r>
            <a:r>
              <a:rPr lang="en-US" sz="3200" dirty="0" smtClean="0">
                <a:solidFill>
                  <a:srgbClr val="3333CC"/>
                </a:solidFill>
              </a:rPr>
              <a:t> </a:t>
            </a:r>
            <a:r>
              <a:rPr lang="ro-RO" sz="3200" dirty="0" smtClean="0">
                <a:solidFill>
                  <a:srgbClr val="3333CC"/>
                </a:solidFill>
              </a:rPr>
              <a:t>alte</a:t>
            </a:r>
            <a:r>
              <a:rPr lang="en-US" sz="3200" dirty="0" smtClean="0">
                <a:solidFill>
                  <a:srgbClr val="3333CC"/>
                </a:solidFill>
              </a:rPr>
              <a:t> NREN</a:t>
            </a:r>
            <a:r>
              <a:rPr lang="en-US" sz="3200" dirty="0" smtClean="0"/>
              <a:t>.</a:t>
            </a:r>
            <a:endParaRPr lang="ru-RU" sz="5400" dirty="0">
              <a:solidFill>
                <a:schemeClr val="accent2">
                  <a:lumMod val="75000"/>
                </a:schemeClr>
              </a:solidFill>
            </a:endParaRPr>
          </a:p>
        </p:txBody>
      </p:sp>
      <p:sp>
        <p:nvSpPr>
          <p:cNvPr id="51203" name="Rectangle 3"/>
          <p:cNvSpPr>
            <a:spLocks noGrp="1" noChangeArrowheads="1"/>
          </p:cNvSpPr>
          <p:nvPr>
            <p:ph type="body" idx="1"/>
          </p:nvPr>
        </p:nvSpPr>
        <p:spPr>
          <a:xfrm>
            <a:off x="143000" y="1052736"/>
            <a:ext cx="8893496" cy="5472608"/>
          </a:xfrm>
        </p:spPr>
        <p:txBody>
          <a:bodyPr/>
          <a:lstStyle/>
          <a:p>
            <a:pPr algn="just"/>
            <a:r>
              <a:rPr lang="ro-RO" sz="2400" dirty="0" smtClean="0">
                <a:latin typeface="Times New Roman" panose="02020603050405020304" pitchFamily="18" charset="0"/>
                <a:cs typeface="Times New Roman" panose="02020603050405020304" pitchFamily="18" charset="0"/>
              </a:rPr>
              <a:t>Infrastructura </a:t>
            </a:r>
            <a:r>
              <a:rPr lang="ro-RO" sz="2400" dirty="0">
                <a:latin typeface="Times New Roman" panose="02020603050405020304" pitchFamily="18" charset="0"/>
                <a:cs typeface="Times New Roman" panose="02020603050405020304" pitchFamily="18" charset="0"/>
              </a:rPr>
              <a:t>de rețea GEANT prezintă o bază de comparație universală, care poate fi utilizată pentru a evalua nivelul de dezvoltare RENAM ca e-infrastructură </a:t>
            </a:r>
            <a:r>
              <a:rPr lang="ro-RO" sz="2400" dirty="0" smtClean="0">
                <a:latin typeface="Times New Roman" panose="02020603050405020304" pitchFamily="18" charset="0"/>
                <a:cs typeface="Times New Roman" panose="02020603050405020304" pitchFamily="18" charset="0"/>
              </a:rPr>
              <a:t>în relaţie cu </a:t>
            </a:r>
            <a:r>
              <a:rPr lang="ro-RO" sz="2400" dirty="0">
                <a:latin typeface="Times New Roman" panose="02020603050405020304" pitchFamily="18" charset="0"/>
                <a:cs typeface="Times New Roman" panose="02020603050405020304" pitchFamily="18" charset="0"/>
              </a:rPr>
              <a:t>alte țări din Europa. Reţeaua europeană GÉANT prezintă o acoperire geografică semnificativă cu viteze de funcționare de până la 500 </a:t>
            </a:r>
            <a:r>
              <a:rPr lang="ro-RO" sz="2400" dirty="0" err="1">
                <a:latin typeface="Times New Roman" panose="02020603050405020304" pitchFamily="18" charset="0"/>
                <a:cs typeface="Times New Roman" panose="02020603050405020304" pitchFamily="18" charset="0"/>
              </a:rPr>
              <a:t>Gbps</a:t>
            </a:r>
            <a:r>
              <a:rPr lang="ro-RO" sz="2400" dirty="0">
                <a:latin typeface="Times New Roman" panose="02020603050405020304" pitchFamily="18" charset="0"/>
                <a:cs typeface="Times New Roman" panose="02020603050405020304" pitchFamily="18" charset="0"/>
              </a:rPr>
              <a:t> și rămâne una din cele mai avansate rețele de clasă mondială, integrând peste 50 de NREN cu diferite viteze de operare - 10 </a:t>
            </a:r>
            <a:r>
              <a:rPr lang="ro-RO" sz="2400" dirty="0" err="1">
                <a:latin typeface="Times New Roman" panose="02020603050405020304" pitchFamily="18" charset="0"/>
                <a:cs typeface="Times New Roman" panose="02020603050405020304" pitchFamily="18" charset="0"/>
              </a:rPr>
              <a:t>Gbps</a:t>
            </a:r>
            <a:r>
              <a:rPr lang="ro-RO" sz="2400" dirty="0">
                <a:latin typeface="Times New Roman" panose="02020603050405020304" pitchFamily="18" charset="0"/>
                <a:cs typeface="Times New Roman" panose="02020603050405020304" pitchFamily="18" charset="0"/>
              </a:rPr>
              <a:t>, 20Gbps, 40Gbps sau 100Gbps. </a:t>
            </a:r>
            <a:endParaRPr lang="ru-RU" sz="2400" dirty="0">
              <a:latin typeface="Times New Roman" panose="02020603050405020304" pitchFamily="18" charset="0"/>
              <a:cs typeface="Times New Roman" panose="02020603050405020304" pitchFamily="18" charset="0"/>
            </a:endParaRPr>
          </a:p>
          <a:p>
            <a:pPr algn="just"/>
            <a:r>
              <a:rPr lang="ro-RO" sz="2400" dirty="0" smtClean="0">
                <a:latin typeface="Times New Roman" panose="02020603050405020304" pitchFamily="18" charset="0"/>
                <a:cs typeface="Times New Roman" panose="02020603050405020304" pitchFamily="18" charset="0"/>
              </a:rPr>
              <a:t>Viteză </a:t>
            </a:r>
            <a:r>
              <a:rPr lang="ro-RO" sz="2400" dirty="0">
                <a:latin typeface="Times New Roman" panose="02020603050405020304" pitchFamily="18" charset="0"/>
                <a:cs typeface="Times New Roman" panose="02020603050405020304" pitchFamily="18" charset="0"/>
              </a:rPr>
              <a:t>operațională reală a </a:t>
            </a:r>
            <a:r>
              <a:rPr lang="ro-RO" sz="2400" dirty="0" smtClean="0">
                <a:latin typeface="Times New Roman" panose="02020603050405020304" pitchFamily="18" charset="0"/>
                <a:cs typeface="Times New Roman" panose="02020603050405020304" pitchFamily="18" charset="0"/>
              </a:rPr>
              <a:t>canalelor externe RENAM este de </a:t>
            </a:r>
            <a:r>
              <a:rPr lang="ro-RO" sz="2400" dirty="0">
                <a:latin typeface="Times New Roman" panose="02020603050405020304" pitchFamily="18" charset="0"/>
                <a:cs typeface="Times New Roman" panose="02020603050405020304" pitchFamily="18" charset="0"/>
              </a:rPr>
              <a:t>10 </a:t>
            </a:r>
            <a:r>
              <a:rPr lang="ro-RO" sz="2400" dirty="0" err="1" smtClean="0">
                <a:latin typeface="Times New Roman" panose="02020603050405020304" pitchFamily="18" charset="0"/>
                <a:cs typeface="Times New Roman" panose="02020603050405020304" pitchFamily="18" charset="0"/>
              </a:rPr>
              <a:t>Gbps</a:t>
            </a:r>
            <a:r>
              <a:rPr lang="ro-RO" sz="2400" dirty="0" smtClean="0">
                <a:latin typeface="Times New Roman" panose="02020603050405020304" pitchFamily="18" charset="0"/>
                <a:cs typeface="Times New Roman" panose="02020603050405020304" pitchFamily="18" charset="0"/>
              </a:rPr>
              <a:t>. Cu </a:t>
            </a:r>
            <a:r>
              <a:rPr lang="ro-RO" sz="2400" dirty="0">
                <a:latin typeface="Times New Roman" panose="02020603050405020304" pitchFamily="18" charset="0"/>
                <a:cs typeface="Times New Roman" panose="02020603050405020304" pitchFamily="18" charset="0"/>
              </a:rPr>
              <a:t>toate acestea, viteza de operare în </a:t>
            </a:r>
            <a:r>
              <a:rPr lang="ro-RO" sz="2400" dirty="0" smtClean="0">
                <a:latin typeface="Times New Roman" panose="02020603050405020304" pitchFamily="18" charset="0"/>
                <a:cs typeface="Times New Roman" panose="02020603050405020304" pitchFamily="18" charset="0"/>
              </a:rPr>
              <a:t>RENAM pentru </a:t>
            </a:r>
            <a:r>
              <a:rPr lang="ro-RO" sz="2400" dirty="0">
                <a:latin typeface="Times New Roman" panose="02020603050405020304" pitchFamily="18" charset="0"/>
                <a:cs typeface="Times New Roman" panose="02020603050405020304" pitchFamily="18" charset="0"/>
              </a:rPr>
              <a:t>utilizatorii finali </a:t>
            </a:r>
            <a:r>
              <a:rPr lang="ro-RO" sz="2400" dirty="0" smtClean="0">
                <a:latin typeface="Times New Roman" panose="02020603050405020304" pitchFamily="18" charset="0"/>
                <a:cs typeface="Times New Roman" panose="02020603050405020304" pitchFamily="18" charset="0"/>
              </a:rPr>
              <a:t>variază </a:t>
            </a:r>
            <a:r>
              <a:rPr lang="ro-RO" sz="2400" dirty="0">
                <a:latin typeface="Times New Roman" panose="02020603050405020304" pitchFamily="18" charset="0"/>
                <a:cs typeface="Times New Roman" panose="02020603050405020304" pitchFamily="18" charset="0"/>
              </a:rPr>
              <a:t>de la 100Mbps la 1Gbps. </a:t>
            </a:r>
            <a:endParaRPr lang="ru-RU" sz="2400" dirty="0">
              <a:latin typeface="Times New Roman" panose="02020603050405020304" pitchFamily="18" charset="0"/>
              <a:cs typeface="Times New Roman" panose="02020603050405020304" pitchFamily="18" charset="0"/>
            </a:endParaRPr>
          </a:p>
          <a:p>
            <a:pPr algn="just"/>
            <a:r>
              <a:rPr lang="ro-RO" sz="2400" dirty="0" smtClean="0">
                <a:latin typeface="Times New Roman" panose="02020603050405020304" pitchFamily="18" charset="0"/>
                <a:cs typeface="Times New Roman" panose="02020603050405020304" pitchFamily="18" charset="0"/>
              </a:rPr>
              <a:t>Tendințele </a:t>
            </a:r>
            <a:r>
              <a:rPr lang="ro-RO" sz="2400" dirty="0">
                <a:latin typeface="Times New Roman" panose="02020603050405020304" pitchFamily="18" charset="0"/>
                <a:cs typeface="Times New Roman" panose="02020603050405020304" pitchFamily="18" charset="0"/>
              </a:rPr>
              <a:t>de dezvoltare </a:t>
            </a:r>
            <a:r>
              <a:rPr lang="ro-RO" sz="2400" dirty="0" smtClean="0">
                <a:latin typeface="Times New Roman" panose="02020603050405020304" pitchFamily="18" charset="0"/>
                <a:cs typeface="Times New Roman" panose="02020603050405020304" pitchFamily="18" charset="0"/>
              </a:rPr>
              <a:t>dovedesc </a:t>
            </a:r>
            <a:r>
              <a:rPr lang="ro-RO" sz="2400" dirty="0">
                <a:latin typeface="Times New Roman" panose="02020603050405020304" pitchFamily="18" charset="0"/>
                <a:cs typeface="Times New Roman" panose="02020603050405020304" pitchFamily="18" charset="0"/>
              </a:rPr>
              <a:t>în mod </a:t>
            </a:r>
            <a:r>
              <a:rPr lang="ro-RO" sz="2400" dirty="0" smtClean="0">
                <a:latin typeface="Times New Roman" panose="02020603050405020304" pitchFamily="18" charset="0"/>
                <a:cs typeface="Times New Roman" panose="02020603050405020304" pitchFamily="18" charset="0"/>
              </a:rPr>
              <a:t>evident </a:t>
            </a:r>
            <a:r>
              <a:rPr lang="ro-RO" sz="2400" dirty="0">
                <a:solidFill>
                  <a:schemeClr val="accent1">
                    <a:lumMod val="90000"/>
                  </a:schemeClr>
                </a:solidFill>
                <a:latin typeface="Times New Roman" panose="02020603050405020304" pitchFamily="18" charset="0"/>
                <a:cs typeface="Times New Roman" panose="02020603050405020304" pitchFamily="18" charset="0"/>
              </a:rPr>
              <a:t>necesitatea de a moderniza infrastructura de comunicații </a:t>
            </a:r>
            <a:r>
              <a:rPr lang="ro-RO" sz="2400" dirty="0" smtClean="0">
                <a:solidFill>
                  <a:schemeClr val="accent1">
                    <a:lumMod val="90000"/>
                  </a:schemeClr>
                </a:solidFill>
                <a:latin typeface="Times New Roman" panose="02020603050405020304" pitchFamily="18" charset="0"/>
                <a:cs typeface="Times New Roman" panose="02020603050405020304" pitchFamily="18" charset="0"/>
              </a:rPr>
              <a:t> RENAM:  </a:t>
            </a:r>
            <a:r>
              <a:rPr lang="ro-RO" sz="2400" dirty="0">
                <a:solidFill>
                  <a:schemeClr val="accent1">
                    <a:lumMod val="90000"/>
                  </a:schemeClr>
                </a:solidFill>
                <a:latin typeface="Times New Roman" panose="02020603050405020304" pitchFamily="18" charset="0"/>
                <a:cs typeface="Times New Roman" panose="02020603050405020304" pitchFamily="18" charset="0"/>
              </a:rPr>
              <a:t>internă la 10 </a:t>
            </a:r>
            <a:r>
              <a:rPr lang="ro-RO" sz="2400" dirty="0" err="1">
                <a:solidFill>
                  <a:schemeClr val="accent1">
                    <a:lumMod val="90000"/>
                  </a:schemeClr>
                </a:solidFill>
                <a:latin typeface="Times New Roman" panose="02020603050405020304" pitchFamily="18" charset="0"/>
                <a:cs typeface="Times New Roman" panose="02020603050405020304" pitchFamily="18" charset="0"/>
              </a:rPr>
              <a:t>Gbps</a:t>
            </a:r>
            <a:r>
              <a:rPr lang="ro-RO" sz="2400" dirty="0">
                <a:solidFill>
                  <a:schemeClr val="accent1">
                    <a:lumMod val="90000"/>
                  </a:schemeClr>
                </a:solidFill>
                <a:latin typeface="Times New Roman" panose="02020603050405020304" pitchFamily="18" charset="0"/>
                <a:cs typeface="Times New Roman" panose="02020603050405020304" pitchFamily="18" charset="0"/>
              </a:rPr>
              <a:t> şi externă la </a:t>
            </a:r>
            <a:r>
              <a:rPr lang="ro-RO" sz="2400" dirty="0" smtClean="0">
                <a:solidFill>
                  <a:schemeClr val="accent1">
                    <a:lumMod val="90000"/>
                  </a:schemeClr>
                </a:solidFill>
                <a:latin typeface="Times New Roman" panose="02020603050405020304" pitchFamily="18" charset="0"/>
                <a:cs typeface="Times New Roman" panose="02020603050405020304" pitchFamily="18" charset="0"/>
              </a:rPr>
              <a:t>20/40/100Gbp</a:t>
            </a:r>
            <a:r>
              <a:rPr lang="ro-RO" sz="2400" dirty="0" smtClean="0">
                <a:latin typeface="Times New Roman" panose="02020603050405020304" pitchFamily="18" charset="0"/>
                <a:cs typeface="Times New Roman" panose="02020603050405020304" pitchFamily="18" charset="0"/>
              </a:rPr>
              <a:t>s.</a:t>
            </a:r>
            <a:endParaRPr lang="ru-RU"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0"/>
          </p:nvPr>
        </p:nvSpPr>
        <p:spPr>
          <a:xfrm>
            <a:off x="1403648" y="6453336"/>
            <a:ext cx="6840760" cy="252264"/>
          </a:xfrm>
        </p:spPr>
        <p:txBody>
          <a:bodyPr/>
          <a:lstStyle/>
          <a:p>
            <a:pPr>
              <a:defRPr/>
            </a:pPr>
            <a:r>
              <a:rPr lang="ro-RO" dirty="0"/>
              <a:t>Consiliul Rectorilor din RM 02.2017</a:t>
            </a:r>
            <a:endParaRPr lang="en-US" dirty="0"/>
          </a:p>
        </p:txBody>
      </p:sp>
    </p:spTree>
    <p:extLst>
      <p:ext uri="{BB962C8B-B14F-4D97-AF65-F5344CB8AC3E}">
        <p14:creationId xmlns:p14="http://schemas.microsoft.com/office/powerpoint/2010/main" val="2122660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0"/>
          </p:nvPr>
        </p:nvSpPr>
        <p:spPr/>
        <p:txBody>
          <a:bodyPr/>
          <a:lstStyle/>
          <a:p>
            <a:pPr>
              <a:defRPr/>
            </a:pPr>
            <a:r>
              <a:rPr lang="en-US" smtClean="0"/>
              <a:t>2015 14th RoEduNet International Conference - Networking in Education and Research</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604448"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1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o-RO" sz="3600" b="1" dirty="0">
                <a:solidFill>
                  <a:srgbClr val="00B0F0"/>
                </a:solidFill>
              </a:rPr>
              <a:t>Planul </a:t>
            </a:r>
            <a:r>
              <a:rPr lang="ro-RO" sz="3600" b="1" dirty="0" smtClean="0">
                <a:solidFill>
                  <a:srgbClr val="00B0F0"/>
                </a:solidFill>
              </a:rPr>
              <a:t>de acţiuni (2016-2020)</a:t>
            </a:r>
            <a:endParaRPr lang="ru-RU" sz="3600" dirty="0">
              <a:solidFill>
                <a:srgbClr val="00B0F0"/>
              </a:solidFill>
            </a:endParaRPr>
          </a:p>
        </p:txBody>
      </p:sp>
      <p:sp>
        <p:nvSpPr>
          <p:cNvPr id="3" name="Объект 2"/>
          <p:cNvSpPr>
            <a:spLocks noGrp="1"/>
          </p:cNvSpPr>
          <p:nvPr>
            <p:ph idx="1"/>
          </p:nvPr>
        </p:nvSpPr>
        <p:spPr>
          <a:xfrm>
            <a:off x="107504" y="1052736"/>
            <a:ext cx="8928992" cy="5256584"/>
          </a:xfrm>
        </p:spPr>
        <p:txBody>
          <a:bodyPr/>
          <a:lstStyle/>
          <a:p>
            <a:pPr marL="0" indent="0" algn="just">
              <a:buNone/>
            </a:pPr>
            <a:r>
              <a:rPr lang="ro-RO" sz="2800" dirty="0" smtClean="0">
                <a:latin typeface="Times New Roman" panose="02020603050405020304" pitchFamily="18" charset="0"/>
                <a:cs typeface="Times New Roman" panose="02020603050405020304" pitchFamily="18" charset="0"/>
              </a:rPr>
              <a:t>Direcţiile prioritare ale Planului de acţiuni pentru </a:t>
            </a:r>
            <a:r>
              <a:rPr lang="ro-RO" sz="2800" dirty="0">
                <a:latin typeface="Times New Roman" panose="02020603050405020304" pitchFamily="18" charset="0"/>
                <a:cs typeface="Times New Roman" panose="02020603050405020304" pitchFamily="18" charset="0"/>
              </a:rPr>
              <a:t>realizarea obiectivelor </a:t>
            </a:r>
            <a:r>
              <a:rPr lang="ro-RO" sz="2800" dirty="0" smtClean="0">
                <a:latin typeface="Times New Roman" panose="02020603050405020304" pitchFamily="18" charset="0"/>
                <a:cs typeface="Times New Roman" panose="02020603050405020304" pitchFamily="18" charset="0"/>
              </a:rPr>
              <a:t>Memorandumului:</a:t>
            </a:r>
            <a:endParaRPr lang="ru-RU" sz="2800" dirty="0">
              <a:latin typeface="Times New Roman" panose="02020603050405020304" pitchFamily="18" charset="0"/>
              <a:cs typeface="Times New Roman" panose="02020603050405020304" pitchFamily="18" charset="0"/>
            </a:endParaRPr>
          </a:p>
          <a:p>
            <a:pPr marL="0" lvl="0" indent="0" algn="just">
              <a:buNone/>
            </a:pPr>
            <a:r>
              <a:rPr lang="ro-RO" sz="2800" dirty="0" smtClean="0">
                <a:latin typeface="Times New Roman" panose="02020603050405020304" pitchFamily="18" charset="0"/>
                <a:cs typeface="Times New Roman" panose="02020603050405020304" pitchFamily="18" charset="0"/>
              </a:rPr>
              <a:t>1. Modernizare </a:t>
            </a:r>
            <a:r>
              <a:rPr lang="ro-RO" sz="2800" dirty="0">
                <a:latin typeface="Times New Roman" panose="02020603050405020304" pitchFamily="18" charset="0"/>
                <a:cs typeface="Times New Roman" panose="02020603050405020304" pitchFamily="18" charset="0"/>
              </a:rPr>
              <a:t>nodului central şi a canalelor externe </a:t>
            </a:r>
            <a:r>
              <a:rPr lang="en-US" sz="2800" dirty="0" smtClean="0">
                <a:latin typeface="Times New Roman" panose="02020603050405020304" pitchFamily="18" charset="0"/>
                <a:cs typeface="Times New Roman" panose="02020603050405020304" pitchFamily="18" charset="0"/>
              </a:rPr>
              <a:t>d</a:t>
            </a:r>
            <a:r>
              <a:rPr lang="ro-RO" sz="2800" dirty="0" smtClean="0">
                <a:latin typeface="Times New Roman" panose="02020603050405020304" pitchFamily="18" charset="0"/>
                <a:cs typeface="Times New Roman" panose="02020603050405020304" pitchFamily="18" charset="0"/>
              </a:rPr>
              <a:t>e  conectare </a:t>
            </a:r>
            <a:r>
              <a:rPr lang="ro-RO" sz="2800" dirty="0">
                <a:latin typeface="Times New Roman" panose="02020603050405020304" pitchFamily="18" charset="0"/>
                <a:cs typeface="Times New Roman" panose="02020603050405020304" pitchFamily="18" charset="0"/>
              </a:rPr>
              <a:t>la </a:t>
            </a:r>
            <a:r>
              <a:rPr lang="ro-RO" sz="2800" dirty="0" smtClean="0">
                <a:latin typeface="Times New Roman" panose="02020603050405020304" pitchFamily="18" charset="0"/>
                <a:cs typeface="Times New Roman" panose="02020603050405020304" pitchFamily="18" charset="0"/>
              </a:rPr>
              <a:t>GEANT (20, 100Gbps, RO, UA);</a:t>
            </a:r>
            <a:endParaRPr lang="ru-RU" sz="2800" dirty="0">
              <a:latin typeface="Times New Roman" panose="02020603050405020304" pitchFamily="18" charset="0"/>
              <a:cs typeface="Times New Roman" panose="02020603050405020304" pitchFamily="18" charset="0"/>
            </a:endParaRPr>
          </a:p>
          <a:p>
            <a:pPr marL="0" lvl="0" indent="0" algn="just">
              <a:buNone/>
            </a:pPr>
            <a:r>
              <a:rPr lang="ro-RO" sz="2800" dirty="0" smtClean="0">
                <a:latin typeface="Times New Roman" panose="02020603050405020304" pitchFamily="18" charset="0"/>
                <a:cs typeface="Times New Roman" panose="02020603050405020304" pitchFamily="18" charset="0"/>
              </a:rPr>
              <a:t>2. Dezvoltarea </a:t>
            </a:r>
            <a:r>
              <a:rPr lang="ro-RO" sz="2800" dirty="0">
                <a:latin typeface="Times New Roman" panose="02020603050405020304" pitchFamily="18" charset="0"/>
                <a:cs typeface="Times New Roman" panose="02020603050405020304" pitchFamily="18" charset="0"/>
              </a:rPr>
              <a:t>infrastructurii magistrale naţionale pentru majorarea capacităţilor de conectare a </a:t>
            </a:r>
            <a:r>
              <a:rPr lang="ro-RO" sz="2800" dirty="0" smtClean="0">
                <a:latin typeface="Times New Roman" panose="02020603050405020304" pitchFamily="18" charset="0"/>
                <a:cs typeface="Times New Roman" panose="02020603050405020304" pitchFamily="18" charset="0"/>
              </a:rPr>
              <a:t>instituţiilor (la 10</a:t>
            </a:r>
            <a:r>
              <a:rPr lang="en-US" sz="2800" dirty="0" smtClean="0">
                <a:latin typeface="Times New Roman" panose="02020603050405020304" pitchFamily="18" charset="0"/>
                <a:cs typeface="Times New Roman" panose="02020603050405020304" pitchFamily="18" charset="0"/>
              </a:rPr>
              <a:t> </a:t>
            </a:r>
            <a:r>
              <a:rPr lang="ro-RO" sz="2800" dirty="0" err="1" smtClean="0">
                <a:latin typeface="Times New Roman" panose="02020603050405020304" pitchFamily="18" charset="0"/>
                <a:cs typeface="Times New Roman" panose="02020603050405020304" pitchFamily="18" charset="0"/>
              </a:rPr>
              <a:t>Gbps</a:t>
            </a:r>
            <a:r>
              <a:rPr lang="ro-RO"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ro-RO" sz="2800" dirty="0" smtClean="0">
              <a:latin typeface="Times New Roman" panose="02020603050405020304" pitchFamily="18" charset="0"/>
              <a:cs typeface="Times New Roman" panose="02020603050405020304" pitchFamily="18" charset="0"/>
            </a:endParaRPr>
          </a:p>
          <a:p>
            <a:pPr marL="0" lvl="0" indent="0" algn="just">
              <a:buNone/>
            </a:pPr>
            <a:r>
              <a:rPr lang="ro-RO" sz="2800" dirty="0" smtClean="0">
                <a:latin typeface="Times New Roman" panose="02020603050405020304" pitchFamily="18" charset="0"/>
                <a:cs typeface="Times New Roman" panose="02020603050405020304" pitchFamily="18" charset="0"/>
              </a:rPr>
              <a:t>3. Elaborarea, adaptarea </a:t>
            </a:r>
            <a:r>
              <a:rPr lang="ro-RO" sz="2800" dirty="0">
                <a:latin typeface="Times New Roman" panose="02020603050405020304" pitchFamily="18" charset="0"/>
                <a:cs typeface="Times New Roman" panose="02020603050405020304" pitchFamily="18" charset="0"/>
              </a:rPr>
              <a:t>şi implementarea serviciilor TIC;</a:t>
            </a:r>
            <a:endParaRPr lang="ru-RU" sz="2800" dirty="0">
              <a:latin typeface="Times New Roman" panose="02020603050405020304" pitchFamily="18" charset="0"/>
              <a:cs typeface="Times New Roman" panose="02020603050405020304" pitchFamily="18" charset="0"/>
            </a:endParaRPr>
          </a:p>
          <a:p>
            <a:pPr marL="0" lvl="0" indent="0" algn="just">
              <a:buNone/>
            </a:pPr>
            <a:r>
              <a:rPr lang="ro-RO" sz="2800" dirty="0" smtClean="0">
                <a:latin typeface="Times New Roman" panose="02020603050405020304" pitchFamily="18" charset="0"/>
                <a:cs typeface="Times New Roman" panose="02020603050405020304" pitchFamily="18" charset="0"/>
              </a:rPr>
              <a:t>4. Extinderea </a:t>
            </a:r>
            <a:r>
              <a:rPr lang="ro-RO" sz="2800" dirty="0">
                <a:latin typeface="Times New Roman" panose="02020603050405020304" pitchFamily="18" charset="0"/>
                <a:cs typeface="Times New Roman" panose="02020603050405020304" pitchFamily="18" charset="0"/>
              </a:rPr>
              <a:t>ariei reţelei RENAM prin conectarea instituţiilor noi;</a:t>
            </a:r>
            <a:endParaRPr lang="ru-RU" sz="2800" dirty="0">
              <a:latin typeface="Times New Roman" panose="02020603050405020304" pitchFamily="18" charset="0"/>
              <a:cs typeface="Times New Roman" panose="02020603050405020304" pitchFamily="18" charset="0"/>
            </a:endParaRPr>
          </a:p>
          <a:p>
            <a:pPr marL="0" lvl="0" indent="0" algn="just">
              <a:buNone/>
            </a:pPr>
            <a:r>
              <a:rPr lang="ro-RO" sz="2800" dirty="0" smtClean="0">
                <a:latin typeface="Times New Roman" panose="02020603050405020304" pitchFamily="18" charset="0"/>
                <a:cs typeface="Times New Roman" panose="02020603050405020304" pitchFamily="18" charset="0"/>
              </a:rPr>
              <a:t>5. P</a:t>
            </a:r>
            <a:r>
              <a:rPr lang="en-US" sz="2800" dirty="0" err="1" smtClean="0">
                <a:latin typeface="Times New Roman" panose="02020603050405020304" pitchFamily="18" charset="0"/>
                <a:cs typeface="Times New Roman" panose="02020603050405020304" pitchFamily="18" charset="0"/>
              </a:rPr>
              <a:t>romovarea</a:t>
            </a:r>
            <a:r>
              <a:rPr lang="ro-RO" sz="2800" dirty="0" smtClean="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suportului </a:t>
            </a:r>
            <a:r>
              <a:rPr lang="ro-RO" sz="2800" dirty="0" smtClean="0">
                <a:latin typeface="Times New Roman" panose="02020603050405020304" pitchFamily="18" charset="0"/>
                <a:cs typeface="Times New Roman" panose="02020603050405020304" pitchFamily="18" charset="0"/>
              </a:rPr>
              <a:t>financiar</a:t>
            </a:r>
            <a:r>
              <a:rPr lang="en-US" sz="2800" dirty="0" smtClean="0">
                <a:latin typeface="Times New Roman" panose="02020603050405020304" pitchFamily="18" charset="0"/>
                <a:cs typeface="Times New Roman" panose="02020603050405020304" pitchFamily="18" charset="0"/>
              </a:rPr>
              <a:t> </a:t>
            </a:r>
            <a:r>
              <a:rPr lang="ro-RO" sz="2800" dirty="0" smtClean="0">
                <a:latin typeface="Times New Roman" panose="02020603050405020304" pitchFamily="18" charset="0"/>
                <a:cs typeface="Times New Roman" panose="02020603050405020304" pitchFamily="18" charset="0"/>
              </a:rPr>
              <a:t>din partea Statului.</a:t>
            </a:r>
            <a:endParaRPr lang="ru-RU" sz="2800" dirty="0">
              <a:latin typeface="Times New Roman" panose="02020603050405020304" pitchFamily="18" charset="0"/>
              <a:cs typeface="Times New Roman" panose="02020603050405020304" pitchFamily="18" charset="0"/>
            </a:endParaRPr>
          </a:p>
          <a:p>
            <a:endParaRPr lang="ru-RU" dirty="0"/>
          </a:p>
        </p:txBody>
      </p:sp>
      <p:sp>
        <p:nvSpPr>
          <p:cNvPr id="4" name="Нижний колонтитул 3"/>
          <p:cNvSpPr>
            <a:spLocks noGrp="1"/>
          </p:cNvSpPr>
          <p:nvPr>
            <p:ph type="ftr" sz="quarter" idx="10"/>
          </p:nvPr>
        </p:nvSpPr>
        <p:spPr/>
        <p:txBody>
          <a:bodyPr/>
          <a:lstStyle/>
          <a:p>
            <a:pPr>
              <a:defRPr/>
            </a:pPr>
            <a:endParaRPr lang="ro-RO" dirty="0" smtClean="0"/>
          </a:p>
          <a:p>
            <a:pPr>
              <a:defRPr/>
            </a:pPr>
            <a:endParaRPr lang="ro-RO" dirty="0"/>
          </a:p>
          <a:p>
            <a:pPr>
              <a:defRPr/>
            </a:pPr>
            <a:r>
              <a:rPr lang="ro-RO" dirty="0" smtClean="0"/>
              <a:t>Consiliul </a:t>
            </a:r>
            <a:r>
              <a:rPr lang="ro-RO" dirty="0"/>
              <a:t>Rectorilor din RM </a:t>
            </a:r>
            <a:r>
              <a:rPr lang="ro-RO" dirty="0" smtClean="0"/>
              <a:t>02.2017</a:t>
            </a:r>
            <a:endParaRPr lang="ru-RU" dirty="0"/>
          </a:p>
        </p:txBody>
      </p:sp>
    </p:spTree>
    <p:extLst>
      <p:ext uri="{BB962C8B-B14F-4D97-AF65-F5344CB8AC3E}">
        <p14:creationId xmlns:p14="http://schemas.microsoft.com/office/powerpoint/2010/main" val="403383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79512" y="908720"/>
            <a:ext cx="8857108" cy="5688632"/>
          </a:xfrm>
          <a:noFill/>
          <a:ln/>
        </p:spPr>
        <p:txBody>
          <a:bodyPr/>
          <a:lstStyle/>
          <a:p>
            <a:pPr marL="0" indent="0" algn="just">
              <a:buNone/>
            </a:pPr>
            <a:r>
              <a:rPr lang="en-US" sz="2800" dirty="0" smtClean="0"/>
              <a:t>P</a:t>
            </a:r>
            <a:r>
              <a:rPr lang="ro-RO" sz="2800" dirty="0" err="1" smtClean="0"/>
              <a:t>roiectul</a:t>
            </a:r>
            <a:r>
              <a:rPr lang="ro-RO" sz="2800" dirty="0" smtClean="0"/>
              <a:t> </a:t>
            </a:r>
            <a:r>
              <a:rPr lang="ro-RO" sz="2800" dirty="0" err="1" smtClean="0"/>
              <a:t>EaP</a:t>
            </a:r>
            <a:r>
              <a:rPr lang="ro-RO" sz="2800" dirty="0" smtClean="0"/>
              <a:t> </a:t>
            </a:r>
            <a:r>
              <a:rPr lang="ro-RO" sz="2800" dirty="0" err="1" smtClean="0"/>
              <a:t>Connect</a:t>
            </a:r>
            <a:r>
              <a:rPr lang="ro-RO" sz="2800" dirty="0" smtClean="0"/>
              <a:t> </a:t>
            </a:r>
            <a:r>
              <a:rPr lang="en-US" sz="2800" dirty="0"/>
              <a:t>(</a:t>
            </a:r>
            <a:r>
              <a:rPr lang="en-GB" sz="2800" dirty="0" smtClean="0"/>
              <a:t>2015 </a:t>
            </a:r>
            <a:r>
              <a:rPr lang="en-GB" sz="2800" dirty="0"/>
              <a:t>-2020</a:t>
            </a:r>
            <a:r>
              <a:rPr lang="ro-RO" sz="2800" dirty="0" smtClean="0"/>
              <a:t>)</a:t>
            </a:r>
            <a:r>
              <a:rPr lang="en-US" sz="2800" dirty="0" smtClean="0"/>
              <a:t> </a:t>
            </a:r>
            <a:r>
              <a:rPr lang="ro-RO" sz="2800" dirty="0" smtClean="0"/>
              <a:t>va </a:t>
            </a:r>
            <a:r>
              <a:rPr lang="ro-RO" sz="2800" dirty="0"/>
              <a:t>îmbunătăți conectivitatea regiunii </a:t>
            </a:r>
            <a:r>
              <a:rPr lang="ro-RO" sz="2800" dirty="0" smtClean="0"/>
              <a:t>Europei de Est la </a:t>
            </a:r>
            <a:r>
              <a:rPr lang="ro-RO" sz="2800" dirty="0"/>
              <a:t>rețeaua GEANT </a:t>
            </a:r>
            <a:r>
              <a:rPr lang="en-US" sz="2800" dirty="0" smtClean="0"/>
              <a:t>-</a:t>
            </a:r>
            <a:r>
              <a:rPr lang="ro-RO" sz="2800" b="1" dirty="0" smtClean="0">
                <a:solidFill>
                  <a:srgbClr val="3333CC"/>
                </a:solidFill>
              </a:rPr>
              <a:t> </a:t>
            </a:r>
            <a:r>
              <a:rPr lang="en-US" sz="2800" dirty="0" smtClean="0"/>
              <a:t>Belarus, </a:t>
            </a:r>
            <a:r>
              <a:rPr lang="ro-RO" sz="2800" dirty="0" smtClean="0"/>
              <a:t>Ucraina</a:t>
            </a:r>
            <a:r>
              <a:rPr lang="en-US" sz="2800" dirty="0" smtClean="0"/>
              <a:t>, Moldova, </a:t>
            </a:r>
            <a:r>
              <a:rPr lang="ro-RO" sz="2800" dirty="0" smtClean="0"/>
              <a:t>Armenia, Georgia, Azerbaidjan.</a:t>
            </a:r>
          </a:p>
          <a:p>
            <a:pPr marL="0" indent="0" algn="just">
              <a:buNone/>
            </a:pPr>
            <a:r>
              <a:rPr lang="ro-RO" sz="2800" dirty="0" smtClean="0">
                <a:solidFill>
                  <a:srgbClr val="00B0F0"/>
                </a:solidFill>
              </a:rPr>
              <a:t>Scop</a:t>
            </a:r>
            <a:r>
              <a:rPr lang="en-US" sz="2800" dirty="0" err="1" smtClean="0">
                <a:solidFill>
                  <a:srgbClr val="00B0F0"/>
                </a:solidFill>
              </a:rPr>
              <a:t>ul</a:t>
            </a:r>
            <a:r>
              <a:rPr lang="ro-RO" sz="2800" dirty="0" smtClean="0">
                <a:solidFill>
                  <a:srgbClr val="00B0F0"/>
                </a:solidFill>
              </a:rPr>
              <a:t> </a:t>
            </a:r>
            <a:r>
              <a:rPr lang="ro-RO" sz="2800" dirty="0" err="1">
                <a:solidFill>
                  <a:srgbClr val="00B0F0"/>
                </a:solidFill>
              </a:rPr>
              <a:t>EaP</a:t>
            </a:r>
            <a:r>
              <a:rPr lang="ro-RO" sz="2800" dirty="0">
                <a:solidFill>
                  <a:srgbClr val="00B0F0"/>
                </a:solidFill>
              </a:rPr>
              <a:t> </a:t>
            </a:r>
            <a:r>
              <a:rPr lang="ro-RO" sz="2800" dirty="0" err="1" smtClean="0">
                <a:solidFill>
                  <a:srgbClr val="00B0F0"/>
                </a:solidFill>
              </a:rPr>
              <a:t>Connect</a:t>
            </a:r>
            <a:r>
              <a:rPr lang="ro-RO" sz="2800" dirty="0" smtClean="0"/>
              <a:t>: </a:t>
            </a:r>
            <a:r>
              <a:rPr lang="ro-RO" sz="2800" dirty="0"/>
              <a:t>Crearea </a:t>
            </a:r>
            <a:r>
              <a:rPr lang="en-US" sz="2800" dirty="0" err="1" smtClean="0"/>
              <a:t>eI</a:t>
            </a:r>
            <a:r>
              <a:rPr lang="ro-RO" sz="2800" dirty="0" err="1" smtClean="0"/>
              <a:t>nfrastructuril</a:t>
            </a:r>
            <a:r>
              <a:rPr lang="en-US" sz="2800" dirty="0" smtClean="0"/>
              <a:t>or</a:t>
            </a:r>
            <a:r>
              <a:rPr lang="ro-RO" sz="2800" dirty="0" smtClean="0"/>
              <a:t> moderne ce</a:t>
            </a:r>
            <a:r>
              <a:rPr lang="en-US" sz="2800" dirty="0" smtClean="0"/>
              <a:t> </a:t>
            </a:r>
            <a:r>
              <a:rPr lang="ro-RO" sz="2800" dirty="0" smtClean="0"/>
              <a:t>vor </a:t>
            </a:r>
            <a:r>
              <a:rPr lang="ro-RO" sz="2800" dirty="0"/>
              <a:t>sprijini educația, </a:t>
            </a:r>
            <a:r>
              <a:rPr lang="ro-RO" sz="2800" dirty="0" smtClean="0"/>
              <a:t>cercetarea </a:t>
            </a:r>
            <a:r>
              <a:rPr lang="ro-RO" sz="2800" dirty="0"/>
              <a:t>și colaborarea dincolo de granițele </a:t>
            </a:r>
            <a:r>
              <a:rPr lang="ro-RO" sz="2800" dirty="0" smtClean="0"/>
              <a:t>naționale</a:t>
            </a:r>
            <a:r>
              <a:rPr lang="en-US" sz="2800" dirty="0" smtClean="0"/>
              <a:t>.</a:t>
            </a:r>
            <a:r>
              <a:rPr lang="ro-RO" sz="2800" dirty="0" smtClean="0"/>
              <a:t> </a:t>
            </a:r>
          </a:p>
          <a:p>
            <a:pPr marL="0" indent="0" algn="just">
              <a:buNone/>
            </a:pPr>
            <a:r>
              <a:rPr lang="ro-RO" sz="2800" dirty="0">
                <a:solidFill>
                  <a:srgbClr val="00B0F0"/>
                </a:solidFill>
              </a:rPr>
              <a:t>Rezultatul important scontat pentru RENAM este dezvoltarea infrastructurilor electronice în bandă largă pentru </a:t>
            </a:r>
            <a:r>
              <a:rPr lang="ro-RO" sz="2800" dirty="0" smtClean="0">
                <a:solidFill>
                  <a:srgbClr val="00B0F0"/>
                </a:solidFill>
              </a:rPr>
              <a:t>educație</a:t>
            </a:r>
            <a:r>
              <a:rPr lang="ro-RO" sz="2800" dirty="0">
                <a:solidFill>
                  <a:srgbClr val="00B0F0"/>
                </a:solidFill>
              </a:rPr>
              <a:t>, cercetare și </a:t>
            </a:r>
            <a:r>
              <a:rPr lang="ro-RO" sz="2800" dirty="0" smtClean="0">
                <a:solidFill>
                  <a:srgbClr val="00B0F0"/>
                </a:solidFill>
              </a:rPr>
              <a:t>inovare. Se are în vedere canale </a:t>
            </a:r>
            <a:r>
              <a:rPr lang="ro-RO" sz="2800" dirty="0">
                <a:solidFill>
                  <a:srgbClr val="00B0F0"/>
                </a:solidFill>
              </a:rPr>
              <a:t>optice interne şi canale optice </a:t>
            </a:r>
            <a:r>
              <a:rPr lang="ro-RO" sz="2800" dirty="0" smtClean="0">
                <a:solidFill>
                  <a:srgbClr val="00B0F0"/>
                </a:solidFill>
              </a:rPr>
              <a:t>externe</a:t>
            </a:r>
            <a:r>
              <a:rPr lang="ro-RO" sz="2800" dirty="0">
                <a:solidFill>
                  <a:srgbClr val="00B0F0"/>
                </a:solidFill>
              </a:rPr>
              <a:t>, orientate spre Români şi Ucraina.</a:t>
            </a:r>
            <a:endParaRPr lang="ru-RU" sz="2800" dirty="0">
              <a:solidFill>
                <a:srgbClr val="00B0F0"/>
              </a:solidFill>
            </a:endParaRPr>
          </a:p>
          <a:p>
            <a:pPr marL="0" indent="0" algn="just">
              <a:buNone/>
            </a:pPr>
            <a:endParaRPr lang="ru-RU" sz="2800" dirty="0"/>
          </a:p>
        </p:txBody>
      </p:sp>
      <p:sp>
        <p:nvSpPr>
          <p:cNvPr id="23557" name="Text Box 5"/>
          <p:cNvSpPr txBox="1">
            <a:spLocks noChangeArrowheads="1"/>
          </p:cNvSpPr>
          <p:nvPr/>
        </p:nvSpPr>
        <p:spPr bwMode="auto">
          <a:xfrm>
            <a:off x="1794794" y="285909"/>
            <a:ext cx="7344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o-RO" sz="2800" b="1" dirty="0" smtClean="0">
                <a:solidFill>
                  <a:srgbClr val="3333CC"/>
                </a:solidFill>
              </a:rPr>
              <a:t>1. </a:t>
            </a:r>
            <a:r>
              <a:rPr lang="en-US" sz="2800" b="1" dirty="0" smtClean="0">
                <a:solidFill>
                  <a:srgbClr val="3333CC"/>
                </a:solidFill>
              </a:rPr>
              <a:t>RENAM: </a:t>
            </a:r>
            <a:r>
              <a:rPr lang="ro-RO" sz="2800" b="1" dirty="0" smtClean="0">
                <a:solidFill>
                  <a:srgbClr val="3333CC"/>
                </a:solidFill>
              </a:rPr>
              <a:t>conectivitatea regională</a:t>
            </a:r>
            <a:endParaRPr lang="en-US" sz="2800" b="1" dirty="0" smtClean="0">
              <a:solidFill>
                <a:srgbClr val="3333CC"/>
              </a:solidFill>
            </a:endParaRPr>
          </a:p>
        </p:txBody>
      </p:sp>
      <p:sp>
        <p:nvSpPr>
          <p:cNvPr id="23558" name="Text Box 6"/>
          <p:cNvSpPr txBox="1">
            <a:spLocks noChangeArrowheads="1"/>
          </p:cNvSpPr>
          <p:nvPr/>
        </p:nvSpPr>
        <p:spPr bwMode="auto">
          <a:xfrm>
            <a:off x="395288" y="616585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B3E765EF-27FA-4896-8C52-FC706CA31531}" type="slidenum">
              <a:rPr lang="pl-PL" sz="1400" b="1">
                <a:solidFill>
                  <a:schemeClr val="bg1"/>
                </a:solidFill>
                <a:latin typeface="Tahoma" pitchFamily="34" charset="0"/>
              </a:rPr>
              <a:pPr algn="ctr"/>
              <a:t>15</a:t>
            </a:fld>
            <a:r>
              <a:rPr lang="pl-PL" sz="1400" b="1" dirty="0">
                <a:solidFill>
                  <a:schemeClr val="bg1"/>
                </a:solidFill>
                <a:latin typeface="Tahoma" pitchFamily="34" charset="0"/>
              </a:rPr>
              <a:t>/</a:t>
            </a:r>
            <a:r>
              <a:rPr lang="en-US" sz="1400" b="1" dirty="0">
                <a:solidFill>
                  <a:schemeClr val="bg1"/>
                </a:solidFill>
                <a:latin typeface="Tahoma" pitchFamily="34" charset="0"/>
              </a:rPr>
              <a:t>21</a:t>
            </a:r>
            <a:endParaRPr lang="pl-PL" sz="1400" b="1" dirty="0">
              <a:solidFill>
                <a:schemeClr val="bg1"/>
              </a:solidFill>
              <a:latin typeface="Tahoma" pitchFamily="34" charset="0"/>
            </a:endParaRPr>
          </a:p>
        </p:txBody>
      </p:sp>
      <p:sp>
        <p:nvSpPr>
          <p:cNvPr id="2" name="Footer Placeholder 1"/>
          <p:cNvSpPr>
            <a:spLocks noGrp="1"/>
          </p:cNvSpPr>
          <p:nvPr>
            <p:ph type="ftr" sz="quarter" idx="10"/>
          </p:nvPr>
        </p:nvSpPr>
        <p:spPr>
          <a:xfrm>
            <a:off x="1691680" y="6470650"/>
            <a:ext cx="6696744" cy="338038"/>
          </a:xfrm>
        </p:spPr>
        <p:txBody>
          <a:bodyPr/>
          <a:lstStyle/>
          <a:p>
            <a:pPr>
              <a:defRPr/>
            </a:pPr>
            <a:r>
              <a:rPr lang="ro-RO" dirty="0"/>
              <a:t>Consiliul Rectorilor din RM 02.2017</a:t>
            </a:r>
            <a:endParaRPr lang="ru-RU" dirty="0"/>
          </a:p>
        </p:txBody>
      </p:sp>
    </p:spTree>
    <p:extLst>
      <p:ext uri="{BB962C8B-B14F-4D97-AF65-F5344CB8AC3E}">
        <p14:creationId xmlns:p14="http://schemas.microsoft.com/office/powerpoint/2010/main" val="521510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268538" y="231775"/>
            <a:ext cx="6280150" cy="820738"/>
          </a:xfrm>
        </p:spPr>
        <p:txBody>
          <a:bodyPr/>
          <a:lstStyle/>
          <a:p>
            <a:pPr algn="ctr" eaLnBrk="1" hangingPunct="1"/>
            <a:r>
              <a:rPr lang="ro-RO" altLang="ru-RU" sz="2800" dirty="0" smtClean="0">
                <a:solidFill>
                  <a:srgbClr val="AE1228"/>
                </a:solidFill>
              </a:rPr>
              <a:t>Dezvoltarea conectivităţii regionale</a:t>
            </a:r>
            <a:r>
              <a:rPr lang="en-US" altLang="ru-RU" sz="2800" dirty="0" smtClean="0">
                <a:solidFill>
                  <a:srgbClr val="AE1228"/>
                </a:solidFill>
              </a:rPr>
              <a:t> la GEANT (</a:t>
            </a:r>
            <a:r>
              <a:rPr lang="ro-RO" altLang="ru-RU" sz="2800" dirty="0" err="1" smtClean="0">
                <a:solidFill>
                  <a:srgbClr val="AE1228"/>
                </a:solidFill>
              </a:rPr>
              <a:t>EaPC</a:t>
            </a:r>
            <a:r>
              <a:rPr lang="en-US" altLang="ru-RU" sz="2800" dirty="0" err="1" smtClean="0">
                <a:solidFill>
                  <a:srgbClr val="AE1228"/>
                </a:solidFill>
                <a:hlinkClick r:id="rId3"/>
              </a:rPr>
              <a:t>onnect</a:t>
            </a:r>
            <a:r>
              <a:rPr lang="en-US" altLang="ru-RU" sz="2800" dirty="0" smtClean="0">
                <a:solidFill>
                  <a:srgbClr val="AE1228"/>
                </a:solidFill>
              </a:rPr>
              <a:t>  </a:t>
            </a:r>
            <a:r>
              <a:rPr lang="en-US" altLang="ru-RU" sz="2800" dirty="0" err="1" smtClean="0">
                <a:solidFill>
                  <a:srgbClr val="AE1228"/>
                </a:solidFill>
              </a:rPr>
              <a:t>pr</a:t>
            </a:r>
            <a:r>
              <a:rPr lang="ro-RO" altLang="ru-RU" sz="2800" dirty="0" smtClean="0">
                <a:solidFill>
                  <a:srgbClr val="AE1228"/>
                </a:solidFill>
              </a:rPr>
              <a:t>o</a:t>
            </a:r>
            <a:r>
              <a:rPr lang="en-US" altLang="ru-RU" sz="2800" dirty="0" err="1" smtClean="0">
                <a:solidFill>
                  <a:srgbClr val="AE1228"/>
                </a:solidFill>
              </a:rPr>
              <a:t>ject</a:t>
            </a:r>
            <a:r>
              <a:rPr lang="en-US" altLang="ru-RU" sz="2800" dirty="0" smtClean="0">
                <a:solidFill>
                  <a:srgbClr val="AE1228"/>
                </a:solidFill>
              </a:rPr>
              <a:t>)</a:t>
            </a:r>
            <a:endParaRPr lang="ro-RO" altLang="ru-RU" sz="2800" dirty="0" smtClean="0">
              <a:solidFill>
                <a:srgbClr val="AE1228"/>
              </a:solidFill>
            </a:endParaRPr>
          </a:p>
        </p:txBody>
      </p:sp>
      <p:pic>
        <p:nvPicPr>
          <p:cNvPr id="317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12875"/>
            <a:ext cx="861695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213600" y="5673725"/>
            <a:ext cx="1428750" cy="86836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US">
              <a:ln w="0"/>
              <a:solidFill>
                <a:schemeClr val="tx1"/>
              </a:solidFill>
              <a:effectLst>
                <a:outerShdw blurRad="38100" dist="19050" dir="2700000" algn="tl" rotWithShape="0">
                  <a:schemeClr val="dk1">
                    <a:alpha val="40000"/>
                  </a:schemeClr>
                </a:outerShdw>
              </a:effectLst>
            </a:endParaRPr>
          </a:p>
        </p:txBody>
      </p:sp>
      <p:pic>
        <p:nvPicPr>
          <p:cNvPr id="3174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2613" y="5437188"/>
            <a:ext cx="9413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555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sz="2800" dirty="0" smtClean="0">
                <a:solidFill>
                  <a:srgbClr val="3333CC"/>
                </a:solidFill>
              </a:rPr>
              <a:t>C</a:t>
            </a:r>
            <a:r>
              <a:rPr lang="en-US" sz="2800" dirty="0" err="1" smtClean="0">
                <a:solidFill>
                  <a:srgbClr val="3333CC"/>
                </a:solidFill>
              </a:rPr>
              <a:t>onnectivity</a:t>
            </a:r>
            <a:r>
              <a:rPr lang="en-US" sz="2800" dirty="0" smtClean="0">
                <a:solidFill>
                  <a:srgbClr val="3333CC"/>
                </a:solidFill>
              </a:rPr>
              <a:t> </a:t>
            </a:r>
            <a:r>
              <a:rPr lang="en-US" sz="2800" dirty="0">
                <a:solidFill>
                  <a:srgbClr val="3333CC"/>
                </a:solidFill>
              </a:rPr>
              <a:t>for </a:t>
            </a:r>
            <a:r>
              <a:rPr lang="en-US" sz="2800" dirty="0" err="1">
                <a:solidFill>
                  <a:srgbClr val="3333CC"/>
                </a:solidFill>
              </a:rPr>
              <a:t>EaP</a:t>
            </a:r>
            <a:r>
              <a:rPr lang="en-US" sz="2800" dirty="0">
                <a:solidFill>
                  <a:srgbClr val="3333CC"/>
                </a:solidFill>
              </a:rPr>
              <a:t> countries.</a:t>
            </a:r>
            <a:endParaRPr lang="ru-RU" sz="2800" dirty="0">
              <a:solidFill>
                <a:srgbClr val="3333CC"/>
              </a:solidFill>
            </a:endParaRPr>
          </a:p>
        </p:txBody>
      </p:sp>
      <p:sp>
        <p:nvSpPr>
          <p:cNvPr id="3" name="Объект 2"/>
          <p:cNvSpPr>
            <a:spLocks noGrp="1"/>
          </p:cNvSpPr>
          <p:nvPr>
            <p:ph idx="1"/>
          </p:nvPr>
        </p:nvSpPr>
        <p:spPr/>
        <p:txBody>
          <a:bodyPr/>
          <a:lstStyle/>
          <a:p>
            <a:pPr marL="0" indent="0">
              <a:buNone/>
            </a:pPr>
            <a:endParaRPr lang="ru-RU" dirty="0"/>
          </a:p>
        </p:txBody>
      </p:sp>
      <p:sp>
        <p:nvSpPr>
          <p:cNvPr id="4" name="Нижний колонтитул 3"/>
          <p:cNvSpPr>
            <a:spLocks noGrp="1"/>
          </p:cNvSpPr>
          <p:nvPr>
            <p:ph type="ftr" sz="quarter" idx="10"/>
          </p:nvPr>
        </p:nvSpPr>
        <p:spPr/>
        <p:txBody>
          <a:bodyPr/>
          <a:lstStyle/>
          <a:p>
            <a:pPr eaLnBrk="1" hangingPunct="1"/>
            <a:r>
              <a:rPr lang="ro-RO" dirty="0"/>
              <a:t>Consiliul Rectorilor din RM 02.2017</a:t>
            </a:r>
            <a:endParaRPr lang="ru-RU" dirty="0"/>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2563">
              <a:tabLst>
                <a:tab pos="411163" algn="l"/>
              </a:tabLst>
              <a:defRPr>
                <a:solidFill>
                  <a:schemeClr val="tx1"/>
                </a:solidFill>
                <a:latin typeface="Arial" pitchFamily="34" charset="0"/>
              </a:defRPr>
            </a:lvl1pPr>
            <a:lvl2pPr>
              <a:tabLst>
                <a:tab pos="411163" algn="l"/>
              </a:tabLst>
              <a:defRPr>
                <a:solidFill>
                  <a:schemeClr val="tx1"/>
                </a:solidFill>
                <a:latin typeface="Arial" pitchFamily="34" charset="0"/>
              </a:defRPr>
            </a:lvl2pPr>
            <a:lvl3pPr>
              <a:tabLst>
                <a:tab pos="411163" algn="l"/>
              </a:tabLst>
              <a:defRPr>
                <a:solidFill>
                  <a:schemeClr val="tx1"/>
                </a:solidFill>
                <a:latin typeface="Arial" pitchFamily="34" charset="0"/>
              </a:defRPr>
            </a:lvl3pPr>
            <a:lvl4pPr>
              <a:tabLst>
                <a:tab pos="411163" algn="l"/>
              </a:tabLst>
              <a:defRPr>
                <a:solidFill>
                  <a:schemeClr val="tx1"/>
                </a:solidFill>
                <a:latin typeface="Arial" pitchFamily="34" charset="0"/>
              </a:defRPr>
            </a:lvl4pPr>
            <a:lvl5pPr>
              <a:tabLst>
                <a:tab pos="411163" algn="l"/>
              </a:tabLst>
              <a:defRPr>
                <a:solidFill>
                  <a:schemeClr val="tx1"/>
                </a:solidFill>
                <a:latin typeface="Arial" pitchFamily="34" charset="0"/>
              </a:defRPr>
            </a:lvl5pPr>
            <a:lvl6pPr fontAlgn="base">
              <a:spcBef>
                <a:spcPct val="0"/>
              </a:spcBef>
              <a:spcAft>
                <a:spcPct val="0"/>
              </a:spcAft>
              <a:tabLst>
                <a:tab pos="411163" algn="l"/>
              </a:tabLst>
              <a:defRPr>
                <a:solidFill>
                  <a:schemeClr val="tx1"/>
                </a:solidFill>
                <a:latin typeface="Arial" pitchFamily="34" charset="0"/>
              </a:defRPr>
            </a:lvl6pPr>
            <a:lvl7pPr fontAlgn="base">
              <a:spcBef>
                <a:spcPct val="0"/>
              </a:spcBef>
              <a:spcAft>
                <a:spcPct val="0"/>
              </a:spcAft>
              <a:tabLst>
                <a:tab pos="411163" algn="l"/>
              </a:tabLst>
              <a:defRPr>
                <a:solidFill>
                  <a:schemeClr val="tx1"/>
                </a:solidFill>
                <a:latin typeface="Arial" pitchFamily="34" charset="0"/>
              </a:defRPr>
            </a:lvl7pPr>
            <a:lvl8pPr fontAlgn="base">
              <a:spcBef>
                <a:spcPct val="0"/>
              </a:spcBef>
              <a:spcAft>
                <a:spcPct val="0"/>
              </a:spcAft>
              <a:tabLst>
                <a:tab pos="411163" algn="l"/>
              </a:tabLst>
              <a:defRPr>
                <a:solidFill>
                  <a:schemeClr val="tx1"/>
                </a:solidFill>
                <a:latin typeface="Arial" pitchFamily="34" charset="0"/>
              </a:defRPr>
            </a:lvl8pPr>
            <a:lvl9pPr fontAlgn="base">
              <a:spcBef>
                <a:spcPct val="0"/>
              </a:spcBef>
              <a:spcAft>
                <a:spcPct val="0"/>
              </a:spcAft>
              <a:tabLst>
                <a:tab pos="411163" algn="l"/>
              </a:tabLst>
              <a:defRPr>
                <a:solidFill>
                  <a:schemeClr val="tx1"/>
                </a:solidFill>
                <a:latin typeface="Arial" pitchFamily="34" charset="0"/>
              </a:defRPr>
            </a:lvl9pPr>
          </a:lstStyle>
          <a:p>
            <a:pPr marL="0" marR="0" lvl="0" indent="182563" algn="l" defTabSz="914400" rtl="0" eaLnBrk="1" fontAlgn="base" latinLnBrk="0" hangingPunct="1">
              <a:lnSpc>
                <a:spcPct val="100000"/>
              </a:lnSpc>
              <a:spcBef>
                <a:spcPct val="0"/>
              </a:spcBef>
              <a:spcAft>
                <a:spcPct val="0"/>
              </a:spcAft>
              <a:buClrTx/>
              <a:buSzTx/>
              <a:buFontTx/>
              <a:buNone/>
              <a:tabLst>
                <a:tab pos="411163" algn="l"/>
              </a:tabLst>
            </a:pPr>
            <a:endParaRPr kumimoji="0" lang="ru-RU" altLang="ru-RU" sz="1800" b="0" i="0" u="none" strike="noStrike" cap="none" normalizeH="0" baseline="0" smtClean="0">
              <a:ln>
                <a:noFill/>
              </a:ln>
              <a:solidFill>
                <a:schemeClr val="tx1"/>
              </a:solidFill>
              <a:effectLst/>
              <a:latin typeface="Arial" pitchFamily="34" charset="0"/>
            </a:endParaRPr>
          </a:p>
        </p:txBody>
      </p:sp>
      <p:pic>
        <p:nvPicPr>
          <p:cNvPr id="15363" name="Picture 3" descr="EaP_eInfrastructure_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920879" cy="468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41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sz="2400" dirty="0" smtClean="0">
                <a:solidFill>
                  <a:srgbClr val="3333CC"/>
                </a:solidFill>
              </a:rPr>
              <a:t>Conectivitatea pentru Moldova</a:t>
            </a:r>
            <a:br>
              <a:rPr lang="ro-RO" sz="2400" dirty="0" smtClean="0">
                <a:solidFill>
                  <a:srgbClr val="3333CC"/>
                </a:solidFill>
              </a:rPr>
            </a:br>
            <a:r>
              <a:rPr lang="ro-RO" sz="2400" dirty="0" smtClean="0">
                <a:solidFill>
                  <a:srgbClr val="3333CC"/>
                </a:solidFill>
              </a:rPr>
              <a:t> (Proiectul </a:t>
            </a:r>
            <a:r>
              <a:rPr lang="en-US" sz="2400" dirty="0" err="1" smtClean="0">
                <a:solidFill>
                  <a:srgbClr val="3333CC"/>
                </a:solidFill>
              </a:rPr>
              <a:t>EaP</a:t>
            </a:r>
            <a:r>
              <a:rPr lang="ro-RO" sz="2400" dirty="0" err="1" smtClean="0">
                <a:solidFill>
                  <a:srgbClr val="3333CC"/>
                </a:solidFill>
              </a:rPr>
              <a:t>Connect</a:t>
            </a:r>
            <a:r>
              <a:rPr lang="ro-RO" sz="2400" dirty="0" smtClean="0">
                <a:solidFill>
                  <a:srgbClr val="3333CC"/>
                </a:solidFill>
              </a:rPr>
              <a:t>)</a:t>
            </a:r>
            <a:endParaRPr lang="ru-RU" sz="2400" dirty="0"/>
          </a:p>
        </p:txBody>
      </p:sp>
      <p:sp>
        <p:nvSpPr>
          <p:cNvPr id="4" name="Нижний колонтитул 3"/>
          <p:cNvSpPr>
            <a:spLocks noGrp="1"/>
          </p:cNvSpPr>
          <p:nvPr>
            <p:ph type="ftr" sz="quarter" idx="10"/>
          </p:nvPr>
        </p:nvSpPr>
        <p:spPr/>
        <p:txBody>
          <a:bodyPr/>
          <a:lstStyle/>
          <a:p>
            <a:pPr>
              <a:defRPr/>
            </a:pPr>
            <a:r>
              <a:rPr lang="ro-RO" dirty="0"/>
              <a:t>Consiliul Rectorilor din RM 02.2017</a:t>
            </a:r>
            <a:endParaRPr lang="ru-RU" dirty="0"/>
          </a:p>
        </p:txBody>
      </p:sp>
      <p:pic>
        <p:nvPicPr>
          <p:cNvPr id="13314" name="Picture 2"/>
          <p:cNvPicPr>
            <a:picLocks noGrp="1" noChangeAspect="1" noChangeArrowheads="1"/>
          </p:cNvPicPr>
          <p:nvPr>
            <p:ph idx="1"/>
          </p:nvPr>
        </p:nvPicPr>
        <p:blipFill>
          <a:blip r:embed="rId2">
            <a:lum bright="-24000" contrast="48000"/>
            <a:extLst>
              <a:ext uri="{28A0092B-C50C-407E-A947-70E740481C1C}">
                <a14:useLocalDpi xmlns:a14="http://schemas.microsoft.com/office/drawing/2010/main" val="0"/>
              </a:ext>
            </a:extLst>
          </a:blip>
          <a:srcRect/>
          <a:stretch>
            <a:fillRect/>
          </a:stretch>
        </p:blipFill>
        <p:spPr bwMode="auto">
          <a:xfrm>
            <a:off x="1835696" y="1340767"/>
            <a:ext cx="5112568" cy="495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20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1006934"/>
            <a:ext cx="8857108" cy="5468268"/>
          </a:xfrm>
          <a:noFill/>
          <a:ln/>
        </p:spPr>
        <p:txBody>
          <a:bodyPr/>
          <a:lstStyle/>
          <a:p>
            <a:pPr marL="0" indent="0" algn="just">
              <a:buNone/>
            </a:pPr>
            <a:r>
              <a:rPr lang="ro-RO" sz="2000" dirty="0" smtClean="0"/>
              <a:t>Tranziția </a:t>
            </a:r>
            <a:r>
              <a:rPr lang="ro-RO" sz="2000" dirty="0"/>
              <a:t>capacității de transport </a:t>
            </a:r>
            <a:r>
              <a:rPr lang="ro-RO" sz="2000" dirty="0" smtClean="0"/>
              <a:t>date a infrastructurii </a:t>
            </a:r>
            <a:r>
              <a:rPr lang="ro-RO" sz="2000" dirty="0"/>
              <a:t>RENAM de la 100 Mbps și 1Gbps până la </a:t>
            </a:r>
            <a:r>
              <a:rPr lang="ro-RO" sz="2000" dirty="0" smtClean="0"/>
              <a:t>10Gbps. </a:t>
            </a:r>
          </a:p>
          <a:p>
            <a:pPr marL="0" indent="0" algn="just">
              <a:buNone/>
            </a:pPr>
            <a:endParaRPr lang="ro-RO" sz="2000" dirty="0" smtClean="0"/>
          </a:p>
          <a:p>
            <a:pPr marL="0" indent="0" algn="just">
              <a:buNone/>
            </a:pPr>
            <a:r>
              <a:rPr lang="ro-RO" sz="2000" dirty="0" smtClean="0"/>
              <a:t>Noile </a:t>
            </a:r>
            <a:r>
              <a:rPr lang="ro-RO" sz="2000" dirty="0"/>
              <a:t>soluții de modernizare a infrastructurii includ crearea a două </a:t>
            </a:r>
            <a:r>
              <a:rPr lang="ro-RO" sz="2000" dirty="0" err="1"/>
              <a:t>PoP</a:t>
            </a:r>
            <a:r>
              <a:rPr lang="ro-RO" sz="2000" dirty="0"/>
              <a:t> de la Chișinău, care trebuie să </a:t>
            </a:r>
            <a:r>
              <a:rPr lang="ro-RO" sz="2000" dirty="0" smtClean="0"/>
              <a:t> </a:t>
            </a:r>
            <a:r>
              <a:rPr lang="ro-RO" sz="2000" dirty="0"/>
              <a:t>modifice structura logică existentă a rețelei</a:t>
            </a:r>
            <a:r>
              <a:rPr lang="ro-RO" sz="2000" dirty="0" smtClean="0"/>
              <a:t>.</a:t>
            </a:r>
          </a:p>
          <a:p>
            <a:pPr marL="0" indent="0" algn="just">
              <a:buNone/>
            </a:pPr>
            <a:r>
              <a:rPr lang="ro-RO" sz="2000" dirty="0" smtClean="0"/>
              <a:t> </a:t>
            </a:r>
          </a:p>
          <a:p>
            <a:pPr marL="0" indent="0" algn="just">
              <a:buNone/>
            </a:pPr>
            <a:r>
              <a:rPr lang="ro-RO" sz="2000" dirty="0" smtClean="0"/>
              <a:t>În </a:t>
            </a:r>
            <a:r>
              <a:rPr lang="ro-RO" sz="2000" dirty="0"/>
              <a:t>nodul central existent (PoP1), situată în blocul nr 2 al Universității Tehnice din Moldova este de așteptat să instaleze </a:t>
            </a:r>
            <a:r>
              <a:rPr lang="ro-RO" sz="2000" dirty="0" err="1"/>
              <a:t>Juniper</a:t>
            </a:r>
            <a:r>
              <a:rPr lang="ro-RO" sz="2000" dirty="0"/>
              <a:t> T1600 Core </a:t>
            </a:r>
            <a:r>
              <a:rPr lang="ro-RO" sz="2000" dirty="0" err="1"/>
              <a:t>router</a:t>
            </a:r>
            <a:r>
              <a:rPr lang="ro-RO" sz="2000" dirty="0"/>
              <a:t> care va înlocui echipamentul existent </a:t>
            </a:r>
            <a:r>
              <a:rPr lang="ro-RO" sz="2000" dirty="0" err="1"/>
              <a:t>Cisco</a:t>
            </a:r>
            <a:r>
              <a:rPr lang="ro-RO" sz="2000" dirty="0"/>
              <a:t> </a:t>
            </a:r>
            <a:r>
              <a:rPr lang="ro-RO" sz="2000" dirty="0" err="1"/>
              <a:t>Catalyst</a:t>
            </a:r>
            <a:r>
              <a:rPr lang="ro-RO" sz="2000" dirty="0"/>
              <a:t> 6509, care va fi utilizat ca un </a:t>
            </a:r>
            <a:r>
              <a:rPr lang="ro-RO" sz="2000" dirty="0" err="1"/>
              <a:t>router</a:t>
            </a:r>
            <a:r>
              <a:rPr lang="ro-RO" sz="2000" dirty="0"/>
              <a:t> de bază pentru a doua comunicare nod (POP2), care </a:t>
            </a:r>
            <a:r>
              <a:rPr lang="ro-RO" sz="2000" dirty="0" smtClean="0"/>
              <a:t>se </a:t>
            </a:r>
            <a:r>
              <a:rPr lang="ro-RO" sz="2000" dirty="0" err="1" smtClean="0"/>
              <a:t>creeaza</a:t>
            </a:r>
            <a:r>
              <a:rPr lang="ro-RO" sz="2000" dirty="0" smtClean="0"/>
              <a:t> </a:t>
            </a:r>
            <a:r>
              <a:rPr lang="ro-RO" sz="2000" dirty="0"/>
              <a:t>in Institutul de Medicina de urgenta. </a:t>
            </a:r>
            <a:r>
              <a:rPr lang="ro-RO" sz="2000" dirty="0" err="1" smtClean="0"/>
              <a:t>Juniper</a:t>
            </a:r>
            <a:r>
              <a:rPr lang="ro-RO" sz="2000" dirty="0" smtClean="0"/>
              <a:t> </a:t>
            </a:r>
            <a:r>
              <a:rPr lang="ro-RO" sz="2000" dirty="0"/>
              <a:t>T1600 oferă până la 1,6 </a:t>
            </a:r>
            <a:r>
              <a:rPr lang="ro-RO" sz="2000" dirty="0" err="1"/>
              <a:t>Tbit</a:t>
            </a:r>
            <a:r>
              <a:rPr lang="ro-RO" sz="2000" dirty="0"/>
              <a:t> / s </a:t>
            </a:r>
            <a:r>
              <a:rPr lang="ro-RO" sz="2000" dirty="0" smtClean="0"/>
              <a:t>Pachetul </a:t>
            </a:r>
            <a:r>
              <a:rPr lang="ro-RO" sz="2000" dirty="0"/>
              <a:t>de transmisie și de comutare complexă a unui T1600 suporta 100 </a:t>
            </a:r>
            <a:r>
              <a:rPr lang="ro-RO" sz="2000" dirty="0" err="1"/>
              <a:t>Gbit</a:t>
            </a:r>
            <a:r>
              <a:rPr lang="ro-RO" sz="2000" dirty="0"/>
              <a:t> / s pe canal. </a:t>
            </a:r>
            <a:endParaRPr lang="en-US" sz="2000" dirty="0" smtClean="0"/>
          </a:p>
        </p:txBody>
      </p:sp>
      <p:sp>
        <p:nvSpPr>
          <p:cNvPr id="23557" name="Text Box 5"/>
          <p:cNvSpPr txBox="1">
            <a:spLocks noChangeArrowheads="1"/>
          </p:cNvSpPr>
          <p:nvPr/>
        </p:nvSpPr>
        <p:spPr bwMode="auto">
          <a:xfrm>
            <a:off x="1547813" y="26353"/>
            <a:ext cx="73446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o-RO" altLang="ko-KR" sz="2800" b="1" dirty="0" smtClean="0">
                <a:solidFill>
                  <a:srgbClr val="3333CC"/>
                </a:solidFill>
                <a:ea typeface="굴림" pitchFamily="34" charset="-127"/>
              </a:rPr>
              <a:t>2. Dezvoltarea capacităţilor de conectare RENAM la nivel naţional</a:t>
            </a:r>
            <a:endParaRPr lang="ru-RU" sz="2800" b="1" dirty="0">
              <a:solidFill>
                <a:srgbClr val="3333CC"/>
              </a:solidFill>
            </a:endParaRPr>
          </a:p>
        </p:txBody>
      </p:sp>
      <p:sp>
        <p:nvSpPr>
          <p:cNvPr id="23558" name="Text Box 6"/>
          <p:cNvSpPr txBox="1">
            <a:spLocks noChangeArrowheads="1"/>
          </p:cNvSpPr>
          <p:nvPr/>
        </p:nvSpPr>
        <p:spPr bwMode="auto">
          <a:xfrm>
            <a:off x="395288" y="616585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B3E765EF-27FA-4896-8C52-FC706CA31531}" type="slidenum">
              <a:rPr lang="pl-PL" sz="1400" b="1">
                <a:solidFill>
                  <a:schemeClr val="bg1"/>
                </a:solidFill>
                <a:latin typeface="Tahoma" pitchFamily="34" charset="0"/>
              </a:rPr>
              <a:pPr algn="ctr"/>
              <a:t>19</a:t>
            </a:fld>
            <a:r>
              <a:rPr lang="pl-PL" sz="1400" b="1" dirty="0">
                <a:solidFill>
                  <a:schemeClr val="bg1"/>
                </a:solidFill>
                <a:latin typeface="Tahoma" pitchFamily="34" charset="0"/>
              </a:rPr>
              <a:t>/</a:t>
            </a:r>
            <a:r>
              <a:rPr lang="en-US" sz="1400" b="1" dirty="0">
                <a:solidFill>
                  <a:schemeClr val="bg1"/>
                </a:solidFill>
                <a:latin typeface="Tahoma" pitchFamily="34" charset="0"/>
              </a:rPr>
              <a:t>21</a:t>
            </a:r>
            <a:endParaRPr lang="pl-PL" sz="1400" b="1" dirty="0">
              <a:solidFill>
                <a:schemeClr val="bg1"/>
              </a:solidFill>
              <a:latin typeface="Tahoma" pitchFamily="34" charset="0"/>
            </a:endParaRPr>
          </a:p>
        </p:txBody>
      </p:sp>
      <p:sp>
        <p:nvSpPr>
          <p:cNvPr id="2" name="Footer Placeholder 1"/>
          <p:cNvSpPr>
            <a:spLocks noGrp="1"/>
          </p:cNvSpPr>
          <p:nvPr>
            <p:ph type="ftr" sz="quarter" idx="10"/>
          </p:nvPr>
        </p:nvSpPr>
        <p:spPr>
          <a:xfrm>
            <a:off x="1691680" y="6470650"/>
            <a:ext cx="6696744" cy="338038"/>
          </a:xfrm>
        </p:spPr>
        <p:txBody>
          <a:bodyPr/>
          <a:lstStyle/>
          <a:p>
            <a:pPr eaLnBrk="1" hangingPunct="1"/>
            <a:r>
              <a:rPr lang="ro-RO" dirty="0"/>
              <a:t>Consiliul Rectorilor din RM 02.2017</a:t>
            </a:r>
            <a:endParaRPr lang="ru-RU" dirty="0"/>
          </a:p>
        </p:txBody>
      </p:sp>
    </p:spTree>
    <p:extLst>
      <p:ext uri="{BB962C8B-B14F-4D97-AF65-F5344CB8AC3E}">
        <p14:creationId xmlns:p14="http://schemas.microsoft.com/office/powerpoint/2010/main" val="822416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91680" y="116632"/>
            <a:ext cx="6625332" cy="720080"/>
          </a:xfrm>
        </p:spPr>
        <p:txBody>
          <a:bodyPr/>
          <a:lstStyle/>
          <a:p>
            <a:pPr algn="ctr" eaLnBrk="1" hangingPunct="1"/>
            <a:r>
              <a:rPr lang="ro-RO" sz="3200" dirty="0" smtClean="0">
                <a:solidFill>
                  <a:srgbClr val="3333CC"/>
                </a:solidFill>
              </a:rPr>
              <a:t>E</a:t>
            </a:r>
            <a:r>
              <a:rPr lang="en-US" sz="3200" dirty="0" err="1" smtClean="0">
                <a:solidFill>
                  <a:srgbClr val="3333CC"/>
                </a:solidFill>
              </a:rPr>
              <a:t>duca</a:t>
            </a:r>
            <a:r>
              <a:rPr lang="ro-RO" sz="3200" dirty="0" smtClean="0">
                <a:solidFill>
                  <a:srgbClr val="3333CC"/>
                </a:solidFill>
              </a:rPr>
              <a:t>ţ</a:t>
            </a:r>
            <a:r>
              <a:rPr lang="en-US" sz="3200" dirty="0" err="1" smtClean="0">
                <a:solidFill>
                  <a:srgbClr val="3333CC"/>
                </a:solidFill>
              </a:rPr>
              <a:t>i</a:t>
            </a:r>
            <a:r>
              <a:rPr lang="ro-RO" sz="3200" dirty="0" smtClean="0">
                <a:solidFill>
                  <a:srgbClr val="3333CC"/>
                </a:solidFill>
              </a:rPr>
              <a:t>e</a:t>
            </a:r>
            <a:r>
              <a:rPr lang="en-US" sz="3200" dirty="0" smtClean="0">
                <a:solidFill>
                  <a:srgbClr val="3333CC"/>
                </a:solidFill>
              </a:rPr>
              <a:t> </a:t>
            </a:r>
            <a:r>
              <a:rPr lang="ro-RO" sz="3200" dirty="0" smtClean="0">
                <a:solidFill>
                  <a:srgbClr val="3333CC"/>
                </a:solidFill>
              </a:rPr>
              <a:t>ş</a:t>
            </a:r>
            <a:r>
              <a:rPr lang="en-US" sz="3200" dirty="0" smtClean="0">
                <a:solidFill>
                  <a:srgbClr val="3333CC"/>
                </a:solidFill>
              </a:rPr>
              <a:t>I </a:t>
            </a:r>
            <a:r>
              <a:rPr lang="en-US" sz="3200" dirty="0" err="1" smtClean="0">
                <a:solidFill>
                  <a:srgbClr val="3333CC"/>
                </a:solidFill>
              </a:rPr>
              <a:t>cercetare</a:t>
            </a:r>
            <a:r>
              <a:rPr lang="ro-RO" sz="3200" dirty="0" smtClean="0">
                <a:solidFill>
                  <a:srgbClr val="3333CC"/>
                </a:solidFill>
              </a:rPr>
              <a:t>:</a:t>
            </a:r>
            <a:r>
              <a:rPr lang="en-US" sz="3200" dirty="0" smtClean="0">
                <a:solidFill>
                  <a:srgbClr val="3333CC"/>
                </a:solidFill>
              </a:rPr>
              <a:t> </a:t>
            </a:r>
            <a:r>
              <a:rPr lang="en-US" sz="3200" dirty="0" err="1" smtClean="0">
                <a:solidFill>
                  <a:srgbClr val="3333CC"/>
                </a:solidFill>
              </a:rPr>
              <a:t>abord</a:t>
            </a:r>
            <a:r>
              <a:rPr lang="ro-RO" sz="3200" dirty="0" smtClean="0">
                <a:solidFill>
                  <a:srgbClr val="3333CC"/>
                </a:solidFill>
              </a:rPr>
              <a:t>ă</a:t>
            </a:r>
            <a:r>
              <a:rPr lang="en-US" sz="3200" dirty="0" err="1" smtClean="0">
                <a:solidFill>
                  <a:srgbClr val="3333CC"/>
                </a:solidFill>
              </a:rPr>
              <a:t>ri</a:t>
            </a:r>
            <a:endParaRPr lang="ru-RU" sz="3200" dirty="0">
              <a:solidFill>
                <a:srgbClr val="3333CC"/>
              </a:solidFill>
            </a:endParaRPr>
          </a:p>
        </p:txBody>
      </p:sp>
      <p:sp>
        <p:nvSpPr>
          <p:cNvPr id="5125" name="Rectangle 3"/>
          <p:cNvSpPr>
            <a:spLocks noGrp="1" noChangeArrowheads="1"/>
          </p:cNvSpPr>
          <p:nvPr>
            <p:ph idx="1"/>
          </p:nvPr>
        </p:nvSpPr>
        <p:spPr>
          <a:xfrm>
            <a:off x="107504" y="1052736"/>
            <a:ext cx="8928546" cy="5616623"/>
          </a:xfrm>
        </p:spPr>
        <p:txBody>
          <a:bodyPr>
            <a:normAutofit fontScale="92500"/>
          </a:bodyPr>
          <a:lstStyle/>
          <a:p>
            <a:pPr marL="0" indent="0" algn="just">
              <a:buNone/>
            </a:pPr>
            <a:r>
              <a:rPr lang="en-US" sz="1600" dirty="0" smtClean="0"/>
              <a:t> </a:t>
            </a:r>
            <a:r>
              <a:rPr lang="ro-RO" sz="2800" dirty="0"/>
              <a:t>Educația și </a:t>
            </a:r>
            <a:r>
              <a:rPr lang="ro-RO" sz="2800" dirty="0" smtClean="0"/>
              <a:t>cercetarea </a:t>
            </a:r>
            <a:r>
              <a:rPr lang="ro-RO" sz="2800" dirty="0"/>
              <a:t>în mod tradițional sau bazat pe două abordări: </a:t>
            </a:r>
            <a:r>
              <a:rPr lang="ro-RO" sz="2800" dirty="0">
                <a:solidFill>
                  <a:schemeClr val="accent1">
                    <a:lumMod val="90000"/>
                  </a:schemeClr>
                </a:solidFill>
              </a:rPr>
              <a:t>abordare teoretică și </a:t>
            </a:r>
            <a:r>
              <a:rPr lang="ro-RO" sz="2800" dirty="0" smtClean="0">
                <a:solidFill>
                  <a:schemeClr val="accent1">
                    <a:lumMod val="90000"/>
                  </a:schemeClr>
                </a:solidFill>
              </a:rPr>
              <a:t>experimentală</a:t>
            </a:r>
            <a:r>
              <a:rPr lang="ro-RO" sz="2800" dirty="0" smtClean="0"/>
              <a:t>. Apariţia </a:t>
            </a:r>
            <a:r>
              <a:rPr lang="ro-RO" sz="2800" dirty="0"/>
              <a:t>calculatorului electronic în 1946,  </a:t>
            </a:r>
            <a:r>
              <a:rPr lang="ro-RO" sz="2800" dirty="0" smtClean="0"/>
              <a:t>rețelelor</a:t>
            </a:r>
            <a:r>
              <a:rPr lang="en-US" sz="2800" dirty="0" smtClean="0"/>
              <a:t> de </a:t>
            </a:r>
            <a:r>
              <a:rPr lang="en-US" sz="2800" dirty="0" err="1" smtClean="0"/>
              <a:t>calculatoare</a:t>
            </a:r>
            <a:r>
              <a:rPr lang="en-US" sz="2800" dirty="0" smtClean="0"/>
              <a:t> </a:t>
            </a:r>
            <a:r>
              <a:rPr lang="ro-RO" sz="2800" dirty="0" smtClean="0"/>
              <a:t> </a:t>
            </a:r>
            <a:r>
              <a:rPr lang="ro-RO" sz="2800" dirty="0"/>
              <a:t>în 1969, Internetului </a:t>
            </a:r>
            <a:r>
              <a:rPr lang="ro-RO" sz="2800" dirty="0" smtClean="0"/>
              <a:t>în 1973 </a:t>
            </a:r>
            <a:r>
              <a:rPr lang="ro-RO" sz="2800" dirty="0"/>
              <a:t>şi serviciilor TIC în 1977 </a:t>
            </a:r>
            <a:r>
              <a:rPr lang="ro-RO" sz="2800" dirty="0" smtClean="0"/>
              <a:t>(într-un sens mai larg </a:t>
            </a:r>
            <a:r>
              <a:rPr lang="en-US" sz="2800" dirty="0" smtClean="0"/>
              <a:t>spa</a:t>
            </a:r>
            <a:r>
              <a:rPr lang="ro-RO" sz="2800" dirty="0" smtClean="0"/>
              <a:t>ţiul</a:t>
            </a:r>
            <a:r>
              <a:rPr lang="en-US" sz="2800" dirty="0" smtClean="0"/>
              <a:t> electronic/spa</a:t>
            </a:r>
            <a:r>
              <a:rPr lang="ro-RO" sz="2800" dirty="0" smtClean="0"/>
              <a:t>ţ</a:t>
            </a:r>
            <a:r>
              <a:rPr lang="en-US" sz="2800" dirty="0" err="1" smtClean="0"/>
              <a:t>iul</a:t>
            </a:r>
            <a:r>
              <a:rPr lang="ro-RO" sz="2800" dirty="0" smtClean="0"/>
              <a:t> digital) au </a:t>
            </a:r>
            <a:r>
              <a:rPr lang="ro-RO" sz="2800" dirty="0"/>
              <a:t>făcut </a:t>
            </a:r>
            <a:r>
              <a:rPr lang="ro-RO" sz="2800" dirty="0" smtClean="0"/>
              <a:t>să apară </a:t>
            </a:r>
            <a:r>
              <a:rPr lang="ro-RO" sz="2800" dirty="0"/>
              <a:t>și </a:t>
            </a:r>
            <a:r>
              <a:rPr lang="ro-RO" sz="2800" dirty="0" smtClean="0"/>
              <a:t>a </a:t>
            </a:r>
            <a:r>
              <a:rPr lang="ro-RO" sz="2800" dirty="0"/>
              <a:t>treia abordare, </a:t>
            </a:r>
            <a:r>
              <a:rPr lang="ro-RO" sz="2800" dirty="0" smtClean="0"/>
              <a:t>tot atât de importanţă </a:t>
            </a:r>
            <a:r>
              <a:rPr lang="ro-RO" sz="2800" dirty="0"/>
              <a:t>ca cele două tradiţionale - </a:t>
            </a:r>
            <a:r>
              <a:rPr lang="ro-RO" sz="2800" dirty="0">
                <a:solidFill>
                  <a:schemeClr val="accent1">
                    <a:lumMod val="90000"/>
                  </a:schemeClr>
                </a:solidFill>
              </a:rPr>
              <a:t>abordarea computaţională</a:t>
            </a:r>
            <a:r>
              <a:rPr lang="ro-RO" sz="2800" dirty="0" smtClean="0"/>
              <a:t>.</a:t>
            </a:r>
          </a:p>
          <a:p>
            <a:pPr marL="0" indent="0" algn="just">
              <a:buNone/>
            </a:pPr>
            <a:r>
              <a:rPr lang="ro-RO" sz="2800" dirty="0"/>
              <a:t>În prezent, e-infrastructurile reprezintă fundamentul Tehnologiilor Informaţionale şi Comunicaţiilor (TIC</a:t>
            </a:r>
            <a:r>
              <a:rPr lang="ro-RO" sz="2800" dirty="0" smtClean="0"/>
              <a:t>). Serviciile </a:t>
            </a:r>
            <a:r>
              <a:rPr lang="ro-RO" sz="2800" dirty="0"/>
              <a:t>TIC sunt instrumente principale pentru schimbul de informaţii, </a:t>
            </a:r>
            <a:r>
              <a:rPr lang="ro-RO" sz="2800" dirty="0" smtClean="0"/>
              <a:t>cunoştinţe, educaţie, date ştiinţifice şi </a:t>
            </a:r>
            <a:r>
              <a:rPr lang="ro-RO" sz="2800" dirty="0"/>
              <a:t>colaborarea dincolo de frontierele </a:t>
            </a:r>
            <a:r>
              <a:rPr lang="ro-RO" sz="2800" dirty="0" smtClean="0"/>
              <a:t>naţionale - factor </a:t>
            </a:r>
            <a:r>
              <a:rPr lang="ro-RO" sz="2800" dirty="0"/>
              <a:t>esenţial al transformărilor moderne economice şi sociale</a:t>
            </a:r>
            <a:r>
              <a:rPr lang="ro-RO" sz="2800" dirty="0" smtClean="0"/>
              <a:t> </a:t>
            </a:r>
          </a:p>
          <a:p>
            <a:pPr marL="0" indent="0" algn="just">
              <a:buNone/>
            </a:pPr>
            <a:endParaRPr lang="en-US" sz="2800" dirty="0" smtClean="0"/>
          </a:p>
        </p:txBody>
      </p:sp>
      <p:sp>
        <p:nvSpPr>
          <p:cNvPr id="5122" name="Footer Placeholder 3"/>
          <p:cNvSpPr>
            <a:spLocks noGrp="1"/>
          </p:cNvSpPr>
          <p:nvPr>
            <p:ph type="ftr" sz="quarter" idx="10"/>
          </p:nvPr>
        </p:nvSpPr>
        <p:spPr>
          <a:xfrm>
            <a:off x="1403648" y="6453336"/>
            <a:ext cx="6840760" cy="252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dirty="0" smtClean="0"/>
              <a:t>Consiliul Rectorilor din RM 02.2017</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1006934"/>
            <a:ext cx="8857108" cy="5590418"/>
          </a:xfrm>
          <a:noFill/>
          <a:ln/>
        </p:spPr>
        <p:txBody>
          <a:bodyPr/>
          <a:lstStyle/>
          <a:p>
            <a:pPr lvl="0" algn="just"/>
            <a:r>
              <a:rPr lang="ro-RO" sz="2000" dirty="0" smtClean="0"/>
              <a:t>servicii </a:t>
            </a:r>
            <a:r>
              <a:rPr lang="ro-RO" sz="2000" dirty="0"/>
              <a:t>de infrastructură şi interconectare la </a:t>
            </a:r>
            <a:r>
              <a:rPr lang="ro-RO" sz="2000" dirty="0" err="1"/>
              <a:t>Backbone-ul</a:t>
            </a:r>
            <a:r>
              <a:rPr lang="ro-RO" sz="2000" dirty="0"/>
              <a:t> de fibră optică RENAM cu acces la reţeaua academică Pan-europeană GEANT;</a:t>
            </a:r>
            <a:endParaRPr lang="ru-RU" sz="2000" dirty="0"/>
          </a:p>
          <a:p>
            <a:pPr lvl="0" algn="just"/>
            <a:r>
              <a:rPr lang="ro-RO" sz="2000" dirty="0"/>
              <a:t>acces la serviciile de bază GEANT: </a:t>
            </a:r>
            <a:r>
              <a:rPr lang="ro-RO" sz="2000" b="1" dirty="0"/>
              <a:t>EDUGAIN</a:t>
            </a:r>
            <a:r>
              <a:rPr lang="ro-RO" sz="2000" dirty="0"/>
              <a:t> (</a:t>
            </a:r>
            <a:r>
              <a:rPr lang="ro-RO" sz="2000" dirty="0" err="1"/>
              <a:t>Identity</a:t>
            </a:r>
            <a:r>
              <a:rPr lang="ro-RO" sz="2000" dirty="0"/>
              <a:t> management - serviciu de autoidentificare şi autorizare a utilizatorilor în cadrul Federaţiei naţionale de management de identificare), </a:t>
            </a:r>
            <a:r>
              <a:rPr lang="ro-RO" sz="2000" b="1" dirty="0"/>
              <a:t>EDUROAM</a:t>
            </a:r>
            <a:r>
              <a:rPr lang="ro-RO" sz="2000" dirty="0"/>
              <a:t> (serviciu de acces pentru mobilitate),</a:t>
            </a:r>
            <a:r>
              <a:rPr lang="ro-RO" sz="2000" b="1" dirty="0"/>
              <a:t> GTS </a:t>
            </a:r>
            <a:r>
              <a:rPr lang="ro-RO" sz="2000" dirty="0"/>
              <a:t>(GEANT test</a:t>
            </a:r>
            <a:r>
              <a:rPr lang="en-US" sz="2000" dirty="0"/>
              <a:t>bed</a:t>
            </a:r>
            <a:r>
              <a:rPr lang="ro-RO" sz="2000" dirty="0"/>
              <a:t> service), etc.;</a:t>
            </a:r>
            <a:endParaRPr lang="ru-RU" sz="2000" dirty="0"/>
          </a:p>
          <a:p>
            <a:pPr lvl="0" algn="just"/>
            <a:r>
              <a:rPr lang="ro-RO" sz="2000" dirty="0"/>
              <a:t>servicii de calcul performant: </a:t>
            </a:r>
            <a:r>
              <a:rPr lang="ro-RO" sz="2000" b="1" dirty="0"/>
              <a:t>GRID (</a:t>
            </a:r>
            <a:r>
              <a:rPr lang="ro-RO" sz="2000" dirty="0"/>
              <a:t>acces la infrastructura regională de calcul distribuit), </a:t>
            </a:r>
            <a:r>
              <a:rPr lang="ro-RO" sz="2000" b="1" dirty="0"/>
              <a:t>HPC</a:t>
            </a:r>
            <a:r>
              <a:rPr lang="ro-RO" sz="2000" dirty="0"/>
              <a:t> (</a:t>
            </a:r>
            <a:r>
              <a:rPr lang="ro-RO" sz="2000" dirty="0" err="1"/>
              <a:t>High-Performance</a:t>
            </a:r>
            <a:r>
              <a:rPr lang="ro-RO" sz="2000" dirty="0"/>
              <a:t> </a:t>
            </a:r>
            <a:r>
              <a:rPr lang="ro-RO" sz="2000" dirty="0" err="1"/>
              <a:t>Computing</a:t>
            </a:r>
            <a:r>
              <a:rPr lang="ro-RO" sz="2000" dirty="0"/>
              <a:t>);</a:t>
            </a:r>
            <a:endParaRPr lang="ru-RU" sz="2000" dirty="0"/>
          </a:p>
          <a:p>
            <a:pPr lvl="0" algn="just"/>
            <a:r>
              <a:rPr lang="ro-RO" sz="2000" dirty="0"/>
              <a:t>servicii de instruire autorizată </a:t>
            </a:r>
            <a:r>
              <a:rPr lang="ro-RO" sz="2000" b="1" dirty="0"/>
              <a:t>CISCO Academy</a:t>
            </a:r>
            <a:r>
              <a:rPr lang="ro-RO" sz="2000" dirty="0"/>
              <a:t> (serviciu de instruire autorizată in domeniul TIC cu obţinerea certificatelor internaţionale);</a:t>
            </a:r>
            <a:endParaRPr lang="ru-RU" sz="2000" dirty="0"/>
          </a:p>
          <a:p>
            <a:pPr lvl="0" algn="just"/>
            <a:r>
              <a:rPr lang="ro-RO" sz="2000" dirty="0"/>
              <a:t>servicii </a:t>
            </a:r>
            <a:r>
              <a:rPr lang="ro-RO" sz="2000" b="1" dirty="0" err="1"/>
              <a:t>e-LIBRARY</a:t>
            </a:r>
            <a:r>
              <a:rPr lang="ro-RO" sz="2000" b="1" dirty="0"/>
              <a:t> (</a:t>
            </a:r>
            <a:r>
              <a:rPr lang="ro-RO" sz="2000" dirty="0"/>
              <a:t>acces autorizat la publicaţiile </a:t>
            </a:r>
            <a:r>
              <a:rPr lang="ro-RO" sz="2000" dirty="0" smtClean="0"/>
              <a:t>ştiinţifice electronice</a:t>
            </a:r>
            <a:r>
              <a:rPr lang="ro-RO" sz="2000" dirty="0"/>
              <a:t>);</a:t>
            </a:r>
            <a:endParaRPr lang="ru-RU" sz="2000" dirty="0"/>
          </a:p>
          <a:p>
            <a:pPr lvl="0" algn="just"/>
            <a:r>
              <a:rPr lang="ro-RO" sz="2000" dirty="0"/>
              <a:t>Servicii conexe: </a:t>
            </a:r>
            <a:r>
              <a:rPr lang="en-US" sz="2000" b="1" dirty="0" err="1"/>
              <a:t>BackUp</a:t>
            </a:r>
            <a:r>
              <a:rPr lang="en-US" sz="2000" b="1" dirty="0"/>
              <a:t> System</a:t>
            </a:r>
            <a:r>
              <a:rPr lang="ro-RO" sz="2000" b="1" dirty="0"/>
              <a:t> RENAM (</a:t>
            </a:r>
            <a:r>
              <a:rPr lang="ro-RO" sz="2000" dirty="0"/>
              <a:t>utilizarea sistemului de rezervare RENAM pentru informaţiei critice de pe serverele instituţiilor conectate la reţea</a:t>
            </a:r>
            <a:r>
              <a:rPr lang="ro-RO" sz="2000" dirty="0" smtClean="0"/>
              <a:t>),</a:t>
            </a:r>
          </a:p>
          <a:p>
            <a:pPr marL="0" lvl="0" indent="0">
              <a:buNone/>
            </a:pPr>
            <a:endParaRPr lang="ro-RO" sz="2000" dirty="0" smtClean="0"/>
          </a:p>
          <a:p>
            <a:pPr marL="0" lvl="0" indent="0">
              <a:buNone/>
            </a:pPr>
            <a:r>
              <a:rPr lang="ro-RO" sz="2000" dirty="0" smtClean="0"/>
              <a:t>Serviciile TIC pentru </a:t>
            </a:r>
            <a:r>
              <a:rPr lang="ro-RO" sz="2000" dirty="0"/>
              <a:t>E</a:t>
            </a:r>
            <a:r>
              <a:rPr lang="en-US" sz="2000" dirty="0"/>
              <a:t>&amp;</a:t>
            </a:r>
            <a:r>
              <a:rPr lang="ro-RO" sz="2000" dirty="0"/>
              <a:t>C </a:t>
            </a:r>
            <a:r>
              <a:rPr lang="ro-RO" sz="2000" dirty="0" smtClean="0"/>
              <a:t>au interes comercial scăzut şi costă mai scump de </a:t>
            </a:r>
            <a:r>
              <a:rPr lang="ro-RO" sz="2000" dirty="0" err="1" smtClean="0"/>
              <a:t>cît</a:t>
            </a:r>
            <a:r>
              <a:rPr lang="ro-RO" sz="2000" dirty="0" smtClean="0"/>
              <a:t> serviciile de utilitate publică.</a:t>
            </a:r>
            <a:endParaRPr lang="ru-RU" sz="2000" dirty="0"/>
          </a:p>
        </p:txBody>
      </p:sp>
      <p:sp>
        <p:nvSpPr>
          <p:cNvPr id="23557" name="Text Box 5"/>
          <p:cNvSpPr txBox="1">
            <a:spLocks noChangeArrowheads="1"/>
          </p:cNvSpPr>
          <p:nvPr/>
        </p:nvSpPr>
        <p:spPr bwMode="auto">
          <a:xfrm>
            <a:off x="1547812" y="316777"/>
            <a:ext cx="7344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o-RO" sz="2800" dirty="0" smtClean="0">
                <a:solidFill>
                  <a:schemeClr val="accent5">
                    <a:lumMod val="75000"/>
                  </a:schemeClr>
                </a:solidFill>
              </a:rPr>
              <a:t>3. SERVICII </a:t>
            </a:r>
            <a:r>
              <a:rPr lang="en-US" sz="2800" dirty="0" smtClean="0">
                <a:solidFill>
                  <a:schemeClr val="accent5">
                    <a:lumMod val="75000"/>
                  </a:schemeClr>
                </a:solidFill>
              </a:rPr>
              <a:t>TIC</a:t>
            </a:r>
            <a:endParaRPr lang="ru-RU" sz="2800" b="1" dirty="0">
              <a:solidFill>
                <a:schemeClr val="accent5">
                  <a:lumMod val="75000"/>
                </a:schemeClr>
              </a:solidFill>
            </a:endParaRPr>
          </a:p>
        </p:txBody>
      </p:sp>
      <p:sp>
        <p:nvSpPr>
          <p:cNvPr id="23558" name="Text Box 6"/>
          <p:cNvSpPr txBox="1">
            <a:spLocks noChangeArrowheads="1"/>
          </p:cNvSpPr>
          <p:nvPr/>
        </p:nvSpPr>
        <p:spPr bwMode="auto">
          <a:xfrm>
            <a:off x="395288" y="616585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B3E765EF-27FA-4896-8C52-FC706CA31531}" type="slidenum">
              <a:rPr lang="pl-PL" sz="1400" b="1">
                <a:solidFill>
                  <a:schemeClr val="bg1"/>
                </a:solidFill>
                <a:latin typeface="Tahoma" pitchFamily="34" charset="0"/>
              </a:rPr>
              <a:pPr algn="ctr"/>
              <a:t>20</a:t>
            </a:fld>
            <a:r>
              <a:rPr lang="pl-PL" sz="1400" b="1" dirty="0">
                <a:solidFill>
                  <a:schemeClr val="bg1"/>
                </a:solidFill>
                <a:latin typeface="Tahoma" pitchFamily="34" charset="0"/>
              </a:rPr>
              <a:t>/</a:t>
            </a:r>
            <a:r>
              <a:rPr lang="en-US" sz="1400" b="1" dirty="0">
                <a:solidFill>
                  <a:schemeClr val="bg1"/>
                </a:solidFill>
                <a:latin typeface="Tahoma" pitchFamily="34" charset="0"/>
              </a:rPr>
              <a:t>21</a:t>
            </a:r>
            <a:endParaRPr lang="pl-PL" sz="1400" b="1" dirty="0">
              <a:solidFill>
                <a:schemeClr val="bg1"/>
              </a:solidFill>
              <a:latin typeface="Tahoma" pitchFamily="34" charset="0"/>
            </a:endParaRPr>
          </a:p>
        </p:txBody>
      </p:sp>
      <p:sp>
        <p:nvSpPr>
          <p:cNvPr id="2" name="Footer Placeholder 1"/>
          <p:cNvSpPr>
            <a:spLocks noGrp="1"/>
          </p:cNvSpPr>
          <p:nvPr>
            <p:ph type="ftr" sz="quarter" idx="10"/>
          </p:nvPr>
        </p:nvSpPr>
        <p:spPr>
          <a:xfrm>
            <a:off x="1691680" y="6470650"/>
            <a:ext cx="6696744" cy="338038"/>
          </a:xfrm>
        </p:spPr>
        <p:txBody>
          <a:bodyPr/>
          <a:lstStyle/>
          <a:p>
            <a:pPr eaLnBrk="1" hangingPunct="1"/>
            <a:r>
              <a:rPr lang="ro-RO" dirty="0"/>
              <a:t>Consiliul Rectorilor din RM 02.2017</a:t>
            </a:r>
            <a:endParaRPr lang="ru-RU" dirty="0"/>
          </a:p>
        </p:txBody>
      </p:sp>
    </p:spTree>
    <p:extLst>
      <p:ext uri="{BB962C8B-B14F-4D97-AF65-F5344CB8AC3E}">
        <p14:creationId xmlns:p14="http://schemas.microsoft.com/office/powerpoint/2010/main" val="3864904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1006934"/>
            <a:ext cx="8857108" cy="5311316"/>
          </a:xfrm>
          <a:noFill/>
          <a:ln/>
        </p:spPr>
        <p:txBody>
          <a:bodyPr/>
          <a:lstStyle/>
          <a:p>
            <a:pPr marL="0" lvl="0" indent="0">
              <a:buNone/>
            </a:pPr>
            <a:endParaRPr lang="ro-RO" sz="2000" dirty="0" smtClean="0"/>
          </a:p>
          <a:p>
            <a:pPr marL="0" lvl="0" indent="0" algn="just">
              <a:buNone/>
            </a:pPr>
            <a:r>
              <a:rPr lang="ro-RO" sz="2800" dirty="0" smtClean="0"/>
              <a:t>Capacităţile reţelei RENAM sunt suficiente pentru conectare tuturor Universităţilor, instituţiilor de cercetare şi altor instituţii din </a:t>
            </a:r>
            <a:r>
              <a:rPr lang="ro-RO" sz="2800" dirty="0"/>
              <a:t>sfera E</a:t>
            </a:r>
            <a:r>
              <a:rPr lang="en-US" sz="2800" dirty="0"/>
              <a:t>&amp;</a:t>
            </a:r>
            <a:r>
              <a:rPr lang="ro-RO" sz="2800" dirty="0"/>
              <a:t>C din </a:t>
            </a:r>
            <a:r>
              <a:rPr lang="ro-RO" sz="2800" dirty="0" smtClean="0"/>
              <a:t>RM. </a:t>
            </a:r>
          </a:p>
          <a:p>
            <a:pPr marL="0" lvl="0" indent="0" algn="just">
              <a:buNone/>
            </a:pPr>
            <a:endParaRPr lang="ro-RO" sz="2800" dirty="0"/>
          </a:p>
          <a:p>
            <a:pPr marL="0" lvl="0" indent="0" algn="just">
              <a:buNone/>
            </a:pPr>
            <a:r>
              <a:rPr lang="ro-RO" sz="2800" dirty="0" smtClean="0"/>
              <a:t>Asociaţia RENAM  întreprinde măsuri pentru a conecta şi alte entităţi </a:t>
            </a:r>
            <a:r>
              <a:rPr lang="ro-RO" sz="2800" dirty="0"/>
              <a:t>din sfera E</a:t>
            </a:r>
            <a:r>
              <a:rPr lang="en-US" sz="2800" dirty="0"/>
              <a:t>&amp;</a:t>
            </a:r>
            <a:r>
              <a:rPr lang="ro-RO" sz="2800" dirty="0" smtClean="0"/>
              <a:t>C din ţară, fapt ce va contribui la </a:t>
            </a:r>
            <a:r>
              <a:rPr lang="ro-RO" sz="2800" dirty="0"/>
              <a:t>extinderea ariei </a:t>
            </a:r>
            <a:r>
              <a:rPr lang="ro-RO" sz="2800" dirty="0" smtClean="0"/>
              <a:t>reţelei RENAM </a:t>
            </a:r>
            <a:r>
              <a:rPr lang="ro-RO" sz="2800" dirty="0"/>
              <a:t>cu acces la reţeaua academică Pan-europeană </a:t>
            </a:r>
            <a:r>
              <a:rPr lang="ro-RO" sz="2800" dirty="0" smtClean="0"/>
              <a:t>GEANT.</a:t>
            </a:r>
          </a:p>
          <a:p>
            <a:pPr marL="0" lvl="0" indent="0">
              <a:buNone/>
            </a:pPr>
            <a:endParaRPr lang="ro-RO" sz="2000" dirty="0"/>
          </a:p>
          <a:p>
            <a:pPr marL="0" lvl="0" indent="0">
              <a:buNone/>
            </a:pPr>
            <a:endParaRPr lang="ro-RO" sz="2000" dirty="0" smtClean="0"/>
          </a:p>
          <a:p>
            <a:pPr marL="0" lvl="0" indent="0">
              <a:buNone/>
            </a:pPr>
            <a:endParaRPr lang="ro-RO" sz="2000" dirty="0"/>
          </a:p>
        </p:txBody>
      </p:sp>
      <p:sp>
        <p:nvSpPr>
          <p:cNvPr id="23557" name="Text Box 5"/>
          <p:cNvSpPr txBox="1">
            <a:spLocks noChangeArrowheads="1"/>
          </p:cNvSpPr>
          <p:nvPr/>
        </p:nvSpPr>
        <p:spPr bwMode="auto">
          <a:xfrm>
            <a:off x="1547812" y="316777"/>
            <a:ext cx="7344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a:solidFill>
                  <a:schemeClr val="accent5">
                    <a:lumMod val="75000"/>
                  </a:schemeClr>
                </a:solidFill>
              </a:rPr>
              <a:t>4</a:t>
            </a:r>
            <a:r>
              <a:rPr lang="ro-RO" sz="2800" dirty="0" smtClean="0">
                <a:solidFill>
                  <a:schemeClr val="accent5">
                    <a:lumMod val="75000"/>
                  </a:schemeClr>
                </a:solidFill>
              </a:rPr>
              <a:t>. Extinderea</a:t>
            </a:r>
            <a:r>
              <a:rPr lang="en-US" sz="2800" dirty="0" smtClean="0">
                <a:solidFill>
                  <a:schemeClr val="accent5">
                    <a:lumMod val="75000"/>
                  </a:schemeClr>
                </a:solidFill>
              </a:rPr>
              <a:t> </a:t>
            </a:r>
            <a:r>
              <a:rPr lang="ro-RO" sz="2800" dirty="0" smtClean="0">
                <a:solidFill>
                  <a:schemeClr val="accent5">
                    <a:lumMod val="75000"/>
                  </a:schemeClr>
                </a:solidFill>
              </a:rPr>
              <a:t>ariei</a:t>
            </a:r>
            <a:r>
              <a:rPr lang="en-US" sz="2800" dirty="0" smtClean="0">
                <a:solidFill>
                  <a:schemeClr val="accent5">
                    <a:lumMod val="75000"/>
                  </a:schemeClr>
                </a:solidFill>
              </a:rPr>
              <a:t> re</a:t>
            </a:r>
            <a:r>
              <a:rPr lang="ro-RO" sz="2800" dirty="0" err="1" smtClean="0">
                <a:solidFill>
                  <a:schemeClr val="accent5">
                    <a:lumMod val="75000"/>
                  </a:schemeClr>
                </a:solidFill>
              </a:rPr>
              <a:t>ţelei</a:t>
            </a:r>
            <a:r>
              <a:rPr lang="en-US" sz="2800" dirty="0" smtClean="0">
                <a:solidFill>
                  <a:schemeClr val="accent5">
                    <a:lumMod val="75000"/>
                  </a:schemeClr>
                </a:solidFill>
              </a:rPr>
              <a:t> </a:t>
            </a:r>
            <a:r>
              <a:rPr lang="ro-RO" sz="2800" dirty="0" smtClean="0">
                <a:solidFill>
                  <a:schemeClr val="accent5">
                    <a:lumMod val="75000"/>
                  </a:schemeClr>
                </a:solidFill>
              </a:rPr>
              <a:t> RENAM</a:t>
            </a:r>
            <a:endParaRPr lang="ru-RU" sz="2800" b="1" dirty="0">
              <a:solidFill>
                <a:schemeClr val="accent5">
                  <a:lumMod val="75000"/>
                </a:schemeClr>
              </a:solidFill>
            </a:endParaRPr>
          </a:p>
        </p:txBody>
      </p:sp>
      <p:sp>
        <p:nvSpPr>
          <p:cNvPr id="23558" name="Text Box 6"/>
          <p:cNvSpPr txBox="1">
            <a:spLocks noChangeArrowheads="1"/>
          </p:cNvSpPr>
          <p:nvPr/>
        </p:nvSpPr>
        <p:spPr bwMode="auto">
          <a:xfrm>
            <a:off x="395288" y="616585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B3E765EF-27FA-4896-8C52-FC706CA31531}" type="slidenum">
              <a:rPr lang="pl-PL" sz="1400" b="1">
                <a:solidFill>
                  <a:schemeClr val="bg1"/>
                </a:solidFill>
                <a:latin typeface="Tahoma" pitchFamily="34" charset="0"/>
              </a:rPr>
              <a:pPr algn="ctr"/>
              <a:t>21</a:t>
            </a:fld>
            <a:r>
              <a:rPr lang="pl-PL" sz="1400" b="1" dirty="0">
                <a:solidFill>
                  <a:schemeClr val="bg1"/>
                </a:solidFill>
                <a:latin typeface="Tahoma" pitchFamily="34" charset="0"/>
              </a:rPr>
              <a:t>/</a:t>
            </a:r>
            <a:r>
              <a:rPr lang="en-US" sz="1400" b="1" dirty="0">
                <a:solidFill>
                  <a:schemeClr val="bg1"/>
                </a:solidFill>
                <a:latin typeface="Tahoma" pitchFamily="34" charset="0"/>
              </a:rPr>
              <a:t>21</a:t>
            </a:r>
            <a:endParaRPr lang="pl-PL" sz="1400" b="1" dirty="0">
              <a:solidFill>
                <a:schemeClr val="bg1"/>
              </a:solidFill>
              <a:latin typeface="Tahoma" pitchFamily="34" charset="0"/>
            </a:endParaRPr>
          </a:p>
        </p:txBody>
      </p:sp>
      <p:sp>
        <p:nvSpPr>
          <p:cNvPr id="2" name="Footer Placeholder 1"/>
          <p:cNvSpPr>
            <a:spLocks noGrp="1"/>
          </p:cNvSpPr>
          <p:nvPr>
            <p:ph type="ftr" sz="quarter" idx="10"/>
          </p:nvPr>
        </p:nvSpPr>
        <p:spPr>
          <a:xfrm>
            <a:off x="1691680" y="6470650"/>
            <a:ext cx="6696744" cy="338038"/>
          </a:xfrm>
        </p:spPr>
        <p:txBody>
          <a:bodyPr/>
          <a:lstStyle/>
          <a:p>
            <a:pPr eaLnBrk="1" hangingPunct="1"/>
            <a:r>
              <a:rPr lang="ro-RO" dirty="0"/>
              <a:t>Consiliul Rectorilor din RM 02.2017</a:t>
            </a:r>
            <a:endParaRPr lang="ru-RU" dirty="0"/>
          </a:p>
        </p:txBody>
      </p:sp>
    </p:spTree>
    <p:extLst>
      <p:ext uri="{BB962C8B-B14F-4D97-AF65-F5344CB8AC3E}">
        <p14:creationId xmlns:p14="http://schemas.microsoft.com/office/powerpoint/2010/main" val="643331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1006934"/>
            <a:ext cx="8857108" cy="5518410"/>
          </a:xfrm>
          <a:noFill/>
          <a:ln/>
        </p:spPr>
        <p:txBody>
          <a:bodyPr/>
          <a:lstStyle/>
          <a:p>
            <a:pPr marL="0" lvl="0" indent="0">
              <a:buNone/>
            </a:pPr>
            <a:r>
              <a:rPr lang="ro-RO" sz="2000" b="1" dirty="0" smtClean="0"/>
              <a:t>Situaţia existentă</a:t>
            </a:r>
            <a:r>
              <a:rPr lang="ro-RO" sz="2000" dirty="0" smtClean="0"/>
              <a:t>. </a:t>
            </a:r>
          </a:p>
          <a:p>
            <a:pPr marL="0" lvl="0" indent="0" algn="just">
              <a:buNone/>
            </a:pPr>
            <a:r>
              <a:rPr lang="ro-RO" sz="2000" dirty="0" smtClean="0"/>
              <a:t>Anual RENAM încheie contracte cu fiecare Universitate, AŞM şi alte instituţii din domeniul educaţiei şi cercetării, în baza modalităţii „dintr-o singură sursa”, sau cu acest an -  „procedura </a:t>
            </a:r>
            <a:r>
              <a:rPr lang="ro-RO" sz="2000" dirty="0"/>
              <a:t>achiziţiilor fără publicarea prealabilă a unui anunţ de </a:t>
            </a:r>
            <a:r>
              <a:rPr lang="ro-RO" sz="2000" dirty="0" smtClean="0"/>
              <a:t>participare”,  prevăzută de Legea </a:t>
            </a:r>
            <a:r>
              <a:rPr lang="ro-RO" sz="2000" dirty="0"/>
              <a:t>privind achiziţiile publice nr. 131 din  </a:t>
            </a:r>
            <a:r>
              <a:rPr lang="ro-RO" sz="2000" dirty="0" smtClean="0"/>
              <a:t>03.07.2015 (</a:t>
            </a:r>
            <a:r>
              <a:rPr lang="ro-RO" sz="2000" dirty="0"/>
              <a:t>Art. 54</a:t>
            </a:r>
            <a:r>
              <a:rPr lang="ro-RO" sz="2000" dirty="0">
                <a:solidFill>
                  <a:srgbClr val="00B0F0"/>
                </a:solidFill>
              </a:rPr>
              <a:t>)   având la bază caracterul excluziv al reţelei RENAM care este unica reţea eligibilă din ţară integrată în </a:t>
            </a:r>
            <a:r>
              <a:rPr lang="ro-RO" sz="2000" dirty="0" err="1">
                <a:solidFill>
                  <a:srgbClr val="00B0F0"/>
                </a:solidFill>
              </a:rPr>
              <a:t>eInfrastructura</a:t>
            </a:r>
            <a:r>
              <a:rPr lang="ro-RO" sz="2000" dirty="0">
                <a:solidFill>
                  <a:srgbClr val="00B0F0"/>
                </a:solidFill>
              </a:rPr>
              <a:t> reţelei academice Pan-europene GEANT</a:t>
            </a:r>
            <a:r>
              <a:rPr lang="ro-RO" sz="2000" dirty="0" smtClean="0"/>
              <a:t>. </a:t>
            </a:r>
            <a:endParaRPr lang="ro-RO" sz="2000" dirty="0"/>
          </a:p>
          <a:p>
            <a:pPr marL="0" lvl="0" indent="0" algn="just">
              <a:buNone/>
            </a:pPr>
            <a:endParaRPr lang="ro-RO" sz="2000" b="1" dirty="0" smtClean="0"/>
          </a:p>
          <a:p>
            <a:pPr marL="0" lvl="0" indent="0" algn="just">
              <a:buNone/>
            </a:pPr>
            <a:r>
              <a:rPr lang="ro-RO" sz="2000" b="1" dirty="0" smtClean="0"/>
              <a:t>Practica europeană - noi oportunităţi</a:t>
            </a:r>
          </a:p>
          <a:p>
            <a:pPr marL="0" indent="0" algn="just">
              <a:buNone/>
            </a:pPr>
            <a:r>
              <a:rPr lang="ro-RO" sz="2000" dirty="0" smtClean="0"/>
              <a:t>Practica ţărilor europene arată suportul considerabil al statului, vizând asigurarea funcţionării </a:t>
            </a:r>
            <a:r>
              <a:rPr lang="ro-RO" sz="2000" dirty="0" err="1" smtClean="0"/>
              <a:t>eInfrastructurii</a:t>
            </a:r>
            <a:r>
              <a:rPr lang="ro-RO" sz="2000" dirty="0" smtClean="0"/>
              <a:t> NREN. În acest context devine oportun şi noi să implementăm această practică şi, cu</a:t>
            </a:r>
            <a:r>
              <a:rPr lang="ro-RO" sz="2000" dirty="0"/>
              <a:t> sprijinul Ministerului </a:t>
            </a:r>
            <a:r>
              <a:rPr lang="ro-RO" sz="2000" dirty="0" smtClean="0"/>
              <a:t>educaţiei, să promovăm  </a:t>
            </a:r>
            <a:r>
              <a:rPr lang="ro-RO" sz="2000" dirty="0"/>
              <a:t>o Hotărâre de </a:t>
            </a:r>
            <a:r>
              <a:rPr lang="ro-RO" sz="2000" dirty="0" smtClean="0"/>
              <a:t>Guvern care să asigure suportul </a:t>
            </a:r>
            <a:r>
              <a:rPr lang="ro-RO" sz="2000" dirty="0"/>
              <a:t>statului </a:t>
            </a:r>
            <a:r>
              <a:rPr lang="ro-RO" sz="2000" dirty="0" smtClean="0"/>
              <a:t>pentru funcţionarea </a:t>
            </a:r>
            <a:r>
              <a:rPr lang="ro-RO" sz="2000" dirty="0"/>
              <a:t>şi dezvoltării </a:t>
            </a:r>
            <a:r>
              <a:rPr lang="ro-MO" sz="2000" dirty="0" err="1"/>
              <a:t>eInfrastructurii</a:t>
            </a:r>
            <a:r>
              <a:rPr lang="ro-MO" sz="2000" dirty="0"/>
              <a:t> NREN-RENAM </a:t>
            </a:r>
            <a:r>
              <a:rPr lang="ro-MO" sz="2000" dirty="0" smtClean="0"/>
              <a:t>.</a:t>
            </a:r>
            <a:endParaRPr lang="ro-RO" sz="2000" dirty="0" smtClean="0"/>
          </a:p>
        </p:txBody>
      </p:sp>
      <p:sp>
        <p:nvSpPr>
          <p:cNvPr id="23557" name="Text Box 5"/>
          <p:cNvSpPr txBox="1">
            <a:spLocks noChangeArrowheads="1"/>
          </p:cNvSpPr>
          <p:nvPr/>
        </p:nvSpPr>
        <p:spPr bwMode="auto">
          <a:xfrm>
            <a:off x="1547812" y="278677"/>
            <a:ext cx="7344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o-RO" sz="2800" dirty="0" smtClean="0">
                <a:solidFill>
                  <a:schemeClr val="accent5">
                    <a:lumMod val="75000"/>
                  </a:schemeClr>
                </a:solidFill>
                <a:latin typeface="Times New Roman" panose="02020603050405020304" pitchFamily="18" charset="0"/>
                <a:cs typeface="Times New Roman" panose="02020603050405020304" pitchFamily="18" charset="0"/>
              </a:rPr>
              <a:t>5. Suportul financiar</a:t>
            </a:r>
            <a:endParaRPr lang="ru-RU" sz="2800" b="1" dirty="0">
              <a:solidFill>
                <a:schemeClr val="accent5">
                  <a:lumMod val="75000"/>
                </a:schemeClr>
              </a:solidFill>
            </a:endParaRPr>
          </a:p>
        </p:txBody>
      </p:sp>
      <p:sp>
        <p:nvSpPr>
          <p:cNvPr id="23558" name="Text Box 6"/>
          <p:cNvSpPr txBox="1">
            <a:spLocks noChangeArrowheads="1"/>
          </p:cNvSpPr>
          <p:nvPr/>
        </p:nvSpPr>
        <p:spPr bwMode="auto">
          <a:xfrm>
            <a:off x="395288" y="616585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B3E765EF-27FA-4896-8C52-FC706CA31531}" type="slidenum">
              <a:rPr lang="pl-PL" sz="1400" b="1">
                <a:solidFill>
                  <a:schemeClr val="bg1"/>
                </a:solidFill>
                <a:latin typeface="Tahoma" pitchFamily="34" charset="0"/>
              </a:rPr>
              <a:pPr algn="ctr"/>
              <a:t>22</a:t>
            </a:fld>
            <a:r>
              <a:rPr lang="pl-PL" sz="1400" b="1" dirty="0">
                <a:solidFill>
                  <a:schemeClr val="bg1"/>
                </a:solidFill>
                <a:latin typeface="Tahoma" pitchFamily="34" charset="0"/>
              </a:rPr>
              <a:t>/</a:t>
            </a:r>
            <a:r>
              <a:rPr lang="en-US" sz="1400" b="1" dirty="0">
                <a:solidFill>
                  <a:schemeClr val="bg1"/>
                </a:solidFill>
                <a:latin typeface="Tahoma" pitchFamily="34" charset="0"/>
              </a:rPr>
              <a:t>21</a:t>
            </a:r>
            <a:endParaRPr lang="pl-PL" sz="1400" b="1" dirty="0">
              <a:solidFill>
                <a:schemeClr val="bg1"/>
              </a:solidFill>
              <a:latin typeface="Tahoma" pitchFamily="34" charset="0"/>
            </a:endParaRPr>
          </a:p>
        </p:txBody>
      </p:sp>
      <p:sp>
        <p:nvSpPr>
          <p:cNvPr id="2" name="Footer Placeholder 1"/>
          <p:cNvSpPr>
            <a:spLocks noGrp="1"/>
          </p:cNvSpPr>
          <p:nvPr>
            <p:ph type="ftr" sz="quarter" idx="10"/>
          </p:nvPr>
        </p:nvSpPr>
        <p:spPr>
          <a:xfrm>
            <a:off x="1691680" y="6470650"/>
            <a:ext cx="6696744" cy="338038"/>
          </a:xfrm>
        </p:spPr>
        <p:txBody>
          <a:bodyPr/>
          <a:lstStyle/>
          <a:p>
            <a:pPr eaLnBrk="1" hangingPunct="1"/>
            <a:r>
              <a:rPr lang="ro-RO" dirty="0"/>
              <a:t>Consiliul Rectorilor din RM 02.2017</a:t>
            </a:r>
            <a:endParaRPr lang="ru-RU" dirty="0"/>
          </a:p>
        </p:txBody>
      </p:sp>
    </p:spTree>
    <p:extLst>
      <p:ext uri="{BB962C8B-B14F-4D97-AF65-F5344CB8AC3E}">
        <p14:creationId xmlns:p14="http://schemas.microsoft.com/office/powerpoint/2010/main" val="725681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812" y="35447"/>
            <a:ext cx="7138988" cy="729257"/>
          </a:xfrm>
        </p:spPr>
        <p:txBody>
          <a:bodyPr/>
          <a:lstStyle/>
          <a:p>
            <a:pPr algn="ctr"/>
            <a:r>
              <a:rPr lang="ro-RO" sz="3200" dirty="0" smtClean="0">
                <a:solidFill>
                  <a:schemeClr val="accent5">
                    <a:lumMod val="75000"/>
                  </a:schemeClr>
                </a:solidFill>
              </a:rPr>
              <a:t>Concluzii şi recomandări</a:t>
            </a:r>
            <a:endParaRPr lang="ru-RU" sz="3200" dirty="0">
              <a:solidFill>
                <a:schemeClr val="accent5">
                  <a:lumMod val="75000"/>
                </a:schemeClr>
              </a:solidFill>
            </a:endParaRPr>
          </a:p>
        </p:txBody>
      </p:sp>
      <p:sp>
        <p:nvSpPr>
          <p:cNvPr id="3" name="Объект 2"/>
          <p:cNvSpPr>
            <a:spLocks noGrp="1"/>
          </p:cNvSpPr>
          <p:nvPr>
            <p:ph idx="1"/>
          </p:nvPr>
        </p:nvSpPr>
        <p:spPr>
          <a:xfrm>
            <a:off x="457200" y="764704"/>
            <a:ext cx="8579296" cy="5688632"/>
          </a:xfrm>
        </p:spPr>
        <p:txBody>
          <a:bodyPr/>
          <a:lstStyle/>
          <a:p>
            <a:pPr marL="0" lvl="0" indent="0" algn="just">
              <a:buNone/>
            </a:pPr>
            <a:r>
              <a:rPr lang="ro-RO" sz="2400" dirty="0" smtClean="0"/>
              <a:t>1. Aproba</a:t>
            </a:r>
            <a:r>
              <a:rPr lang="en-US" sz="2400" dirty="0" smtClean="0"/>
              <a:t>rea</a:t>
            </a:r>
            <a:r>
              <a:rPr lang="ro-RO" sz="2400" dirty="0" smtClean="0"/>
              <a:t> obiectivelor Planului </a:t>
            </a:r>
            <a:r>
              <a:rPr lang="ro-RO" sz="2400" dirty="0"/>
              <a:t>de acţiuni </a:t>
            </a:r>
            <a:r>
              <a:rPr lang="ro-RO" sz="2400" dirty="0" smtClean="0"/>
              <a:t>pe</a:t>
            </a:r>
            <a:r>
              <a:rPr lang="ro-MO" sz="2400" dirty="0" smtClean="0"/>
              <a:t> </a:t>
            </a:r>
            <a:r>
              <a:rPr lang="ro-MO" sz="2400" dirty="0"/>
              <a:t>anii </a:t>
            </a:r>
            <a:r>
              <a:rPr lang="ro-MO" sz="2400" dirty="0" smtClean="0"/>
              <a:t>2016-2020, vizând </a:t>
            </a:r>
            <a:r>
              <a:rPr lang="it-IT" sz="2400" dirty="0" smtClean="0"/>
              <a:t>moderniz</a:t>
            </a:r>
            <a:r>
              <a:rPr lang="ro-RO" sz="2400" dirty="0" err="1" smtClean="0"/>
              <a:t>area</a:t>
            </a:r>
            <a:r>
              <a:rPr lang="it-IT" sz="2400" dirty="0" smtClean="0"/>
              <a:t> </a:t>
            </a:r>
            <a:r>
              <a:rPr lang="it-IT" sz="2400" dirty="0"/>
              <a:t>în continuare a capacităţilor </a:t>
            </a:r>
            <a:r>
              <a:rPr lang="ro-RO" sz="2400" dirty="0" err="1"/>
              <a:t>eInfrastructurii</a:t>
            </a:r>
            <a:r>
              <a:rPr lang="ro-RO" sz="2400" dirty="0"/>
              <a:t> </a:t>
            </a:r>
            <a:r>
              <a:rPr lang="ro-RO" sz="2400" dirty="0" smtClean="0"/>
              <a:t>NREN-RENAM,</a:t>
            </a:r>
            <a:r>
              <a:rPr lang="ro-MO" sz="2400" dirty="0" smtClean="0"/>
              <a:t> cu acces la GEANT,</a:t>
            </a:r>
            <a:r>
              <a:rPr lang="ro-RO" sz="2400" dirty="0" smtClean="0"/>
              <a:t> </a:t>
            </a:r>
            <a:r>
              <a:rPr lang="it-IT" sz="2400" dirty="0" smtClean="0"/>
              <a:t>conectivit</a:t>
            </a:r>
            <a:r>
              <a:rPr lang="ro-RO" sz="2400" dirty="0" err="1" smtClean="0"/>
              <a:t>atea</a:t>
            </a:r>
            <a:r>
              <a:rPr lang="it-IT" sz="2400" dirty="0" smtClean="0"/>
              <a:t> </a:t>
            </a:r>
            <a:r>
              <a:rPr lang="it-IT" sz="2400" dirty="0"/>
              <a:t>în bandă largă şi </a:t>
            </a:r>
            <a:r>
              <a:rPr lang="ro-RO" sz="2400" dirty="0" smtClean="0"/>
              <a:t>servicii de calitate TIC</a:t>
            </a:r>
            <a:r>
              <a:rPr lang="ro-RO" sz="2400" dirty="0"/>
              <a:t>, </a:t>
            </a:r>
            <a:r>
              <a:rPr lang="it-IT" sz="2400" dirty="0" smtClean="0"/>
              <a:t>instrumente </a:t>
            </a:r>
            <a:r>
              <a:rPr lang="it-IT" sz="2400" dirty="0"/>
              <a:t>cheie </a:t>
            </a:r>
            <a:r>
              <a:rPr lang="ro-RO" sz="2400" dirty="0" smtClean="0"/>
              <a:t>pentru asigurarea performanţei </a:t>
            </a:r>
            <a:r>
              <a:rPr lang="ro-RO" sz="2400" dirty="0"/>
              <a:t>activităţilor educaţionale, de cercetare şi operaţionale. </a:t>
            </a:r>
            <a:endParaRPr lang="ru-RU" sz="2400" dirty="0"/>
          </a:p>
          <a:p>
            <a:pPr marL="0" indent="0" algn="just">
              <a:buNone/>
            </a:pPr>
            <a:r>
              <a:rPr lang="it-IT" sz="2400" dirty="0"/>
              <a:t> </a:t>
            </a:r>
            <a:r>
              <a:rPr lang="ro-RO" sz="2400" dirty="0" smtClean="0"/>
              <a:t>2. În </a:t>
            </a:r>
            <a:r>
              <a:rPr lang="ro-RO" sz="2400" dirty="0"/>
              <a:t>temeiul faptului că </a:t>
            </a:r>
            <a:r>
              <a:rPr lang="ro-RO" sz="2400" dirty="0" err="1"/>
              <a:t>eInfrastructura</a:t>
            </a:r>
            <a:r>
              <a:rPr lang="ro-RO" sz="2400" dirty="0"/>
              <a:t> </a:t>
            </a:r>
            <a:r>
              <a:rPr lang="ro-RO" sz="2400" dirty="0" smtClean="0"/>
              <a:t>RENAM </a:t>
            </a:r>
            <a:r>
              <a:rPr lang="ro-MO" sz="2400" dirty="0" smtClean="0"/>
              <a:t>peste </a:t>
            </a:r>
            <a:r>
              <a:rPr lang="ro-MO" sz="2400" dirty="0"/>
              <a:t>15 ani </a:t>
            </a:r>
            <a:r>
              <a:rPr lang="ro-MO" sz="2400" dirty="0" smtClean="0"/>
              <a:t>     asigură </a:t>
            </a:r>
            <a:r>
              <a:rPr lang="ro-MO" sz="2400" dirty="0"/>
              <a:t>interoperabilitatea reţelelor </a:t>
            </a:r>
            <a:r>
              <a:rPr lang="ro-MO" sz="2400" dirty="0" smtClean="0"/>
              <a:t>la </a:t>
            </a:r>
            <a:r>
              <a:rPr lang="ro-MO" sz="2400" dirty="0"/>
              <a:t>nivel naţional şi european, </a:t>
            </a:r>
            <a:r>
              <a:rPr lang="ro-RO" sz="2400" dirty="0"/>
              <a:t>a </a:t>
            </a:r>
            <a:r>
              <a:rPr lang="ro-RO" sz="2400" dirty="0" smtClean="0"/>
              <a:t>promova, </a:t>
            </a:r>
            <a:r>
              <a:rPr lang="ro-RO" sz="2400" dirty="0"/>
              <a:t>cu </a:t>
            </a:r>
            <a:r>
              <a:rPr lang="ro-RO" sz="2400" dirty="0" smtClean="0"/>
              <a:t>sprijinul, </a:t>
            </a:r>
            <a:r>
              <a:rPr lang="ro-RO" sz="2400" dirty="0"/>
              <a:t>Ministerului </a:t>
            </a:r>
            <a:r>
              <a:rPr lang="ro-RO" sz="2400" dirty="0" smtClean="0"/>
              <a:t>educaţiei, o </a:t>
            </a:r>
            <a:r>
              <a:rPr lang="ro-RO" sz="2400" dirty="0"/>
              <a:t>Hotărâre de Guvern, </a:t>
            </a:r>
            <a:r>
              <a:rPr lang="ro-RO" sz="2400" dirty="0" smtClean="0"/>
              <a:t>care:</a:t>
            </a:r>
            <a:endParaRPr lang="ru-RU" sz="2400" dirty="0"/>
          </a:p>
          <a:p>
            <a:pPr lvl="0" algn="just"/>
            <a:r>
              <a:rPr lang="ro-RO" sz="2400" dirty="0"/>
              <a:t>va legifera alocarea centralizată a surselor financiare necesare pentru asigurarea funcţionării şi dezvoltării </a:t>
            </a:r>
            <a:r>
              <a:rPr lang="ro-MO" sz="2400" dirty="0" err="1"/>
              <a:t>eInfrastructurii</a:t>
            </a:r>
            <a:r>
              <a:rPr lang="ro-MO" sz="2400" dirty="0"/>
              <a:t> </a:t>
            </a:r>
            <a:r>
              <a:rPr lang="ro-MO" sz="2400" dirty="0" smtClean="0"/>
              <a:t>NREN din Moldova;</a:t>
            </a:r>
            <a:endParaRPr lang="ru-RU" sz="2400" dirty="0"/>
          </a:p>
          <a:p>
            <a:pPr lvl="0" algn="just"/>
            <a:r>
              <a:rPr lang="ro-MO" sz="2400" dirty="0"/>
              <a:t>va promova conectivitatea </a:t>
            </a:r>
            <a:r>
              <a:rPr lang="ro-MO" sz="2400" dirty="0" smtClean="0"/>
              <a:t>egală a instituţiilor d</a:t>
            </a:r>
            <a:r>
              <a:rPr lang="en-US" sz="2400" dirty="0" smtClean="0"/>
              <a:t>in </a:t>
            </a:r>
            <a:r>
              <a:rPr lang="en-US" sz="2400" dirty="0" err="1" smtClean="0"/>
              <a:t>sectorul</a:t>
            </a:r>
            <a:r>
              <a:rPr lang="ro-MO" sz="2400" dirty="0" smtClean="0"/>
              <a:t> E</a:t>
            </a:r>
            <a:r>
              <a:rPr lang="en-US" sz="2400" dirty="0" smtClean="0"/>
              <a:t>&amp;</a:t>
            </a:r>
            <a:r>
              <a:rPr lang="ro-MO" sz="2400" dirty="0" smtClean="0"/>
              <a:t>C</a:t>
            </a:r>
            <a:r>
              <a:rPr lang="en-US" sz="2400" dirty="0" smtClean="0"/>
              <a:t> </a:t>
            </a:r>
            <a:r>
              <a:rPr lang="ro-MO" sz="2400" dirty="0" smtClean="0"/>
              <a:t>la </a:t>
            </a:r>
            <a:r>
              <a:rPr lang="ro-RO" sz="2400" dirty="0"/>
              <a:t>sistemul de </a:t>
            </a:r>
            <a:r>
              <a:rPr lang="ro-RO" sz="2400" dirty="0" smtClean="0"/>
              <a:t>telecomunicaţii </a:t>
            </a:r>
            <a:r>
              <a:rPr lang="ro-MO" sz="2400" dirty="0" smtClean="0"/>
              <a:t>RENAM</a:t>
            </a:r>
            <a:r>
              <a:rPr lang="ro-MO" sz="2400" dirty="0"/>
              <a:t>.</a:t>
            </a:r>
            <a:endParaRPr lang="ru-RU" sz="2400" dirty="0"/>
          </a:p>
          <a:p>
            <a:pPr algn="just"/>
            <a:endParaRPr lang="ru-RU" dirty="0"/>
          </a:p>
        </p:txBody>
      </p:sp>
      <p:sp>
        <p:nvSpPr>
          <p:cNvPr id="4" name="Нижний колонтитул 3"/>
          <p:cNvSpPr>
            <a:spLocks noGrp="1"/>
          </p:cNvSpPr>
          <p:nvPr>
            <p:ph type="ftr" sz="quarter" idx="10"/>
          </p:nvPr>
        </p:nvSpPr>
        <p:spPr/>
        <p:txBody>
          <a:bodyPr/>
          <a:lstStyle/>
          <a:p>
            <a:pPr>
              <a:defRPr/>
            </a:pPr>
            <a:r>
              <a:rPr lang="ro-RO" dirty="0"/>
              <a:t>Consiliul Rectorilor din RM 02.2017</a:t>
            </a:r>
            <a:endParaRPr lang="ru-RU" dirty="0"/>
          </a:p>
        </p:txBody>
      </p:sp>
    </p:spTree>
    <p:extLst>
      <p:ext uri="{BB962C8B-B14F-4D97-AF65-F5344CB8AC3E}">
        <p14:creationId xmlns:p14="http://schemas.microsoft.com/office/powerpoint/2010/main" val="1007986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812" y="35447"/>
            <a:ext cx="7138988" cy="729257"/>
          </a:xfrm>
        </p:spPr>
        <p:txBody>
          <a:bodyPr/>
          <a:lstStyle/>
          <a:p>
            <a:pPr algn="ctr"/>
            <a:r>
              <a:rPr lang="ro-RO" sz="3200" dirty="0" smtClean="0">
                <a:solidFill>
                  <a:schemeClr val="accent5">
                    <a:lumMod val="75000"/>
                  </a:schemeClr>
                </a:solidFill>
              </a:rPr>
              <a:t>Concluzii şi recomandări</a:t>
            </a:r>
            <a:endParaRPr lang="ru-RU" sz="3200" dirty="0">
              <a:solidFill>
                <a:schemeClr val="accent5">
                  <a:lumMod val="75000"/>
                </a:schemeClr>
              </a:solidFill>
            </a:endParaRPr>
          </a:p>
        </p:txBody>
      </p:sp>
      <p:sp>
        <p:nvSpPr>
          <p:cNvPr id="3" name="Объект 2"/>
          <p:cNvSpPr>
            <a:spLocks noGrp="1"/>
          </p:cNvSpPr>
          <p:nvPr>
            <p:ph idx="1"/>
          </p:nvPr>
        </p:nvSpPr>
        <p:spPr>
          <a:xfrm>
            <a:off x="457200" y="908720"/>
            <a:ext cx="8579296" cy="5544616"/>
          </a:xfrm>
        </p:spPr>
        <p:txBody>
          <a:bodyPr/>
          <a:lstStyle/>
          <a:p>
            <a:pPr marL="0" lvl="0" indent="0" algn="just">
              <a:buNone/>
            </a:pPr>
            <a:r>
              <a:rPr lang="ro-RO" sz="2400" dirty="0" smtClean="0"/>
              <a:t>3. </a:t>
            </a:r>
            <a:r>
              <a:rPr lang="ro-RO" sz="2400" dirty="0"/>
              <a:t>Consiliul Rectorilor de comun acord cu AŞM şi Asociaţia RENAM va crea un grup de lucru din reprezentanţii instituţiilor vizate, în scopul:</a:t>
            </a:r>
            <a:endParaRPr lang="ru-RU" sz="2400" dirty="0"/>
          </a:p>
          <a:p>
            <a:pPr lvl="0" algn="just"/>
            <a:r>
              <a:rPr lang="ro-RO" sz="2400" dirty="0"/>
              <a:t>promovării şi realizării eficiente a prevederilor Planului </a:t>
            </a:r>
            <a:r>
              <a:rPr lang="ro-RO" sz="2400" dirty="0" smtClean="0"/>
              <a:t>de </a:t>
            </a:r>
            <a:r>
              <a:rPr lang="ro-RO" sz="2400" dirty="0"/>
              <a:t>acţiuni pe anii 2016-2020 </a:t>
            </a:r>
            <a:r>
              <a:rPr lang="ro-MO" sz="2400" dirty="0"/>
              <a:t>pentru </a:t>
            </a:r>
            <a:r>
              <a:rPr lang="ro-RO" sz="2400" dirty="0" smtClean="0"/>
              <a:t>activităţi </a:t>
            </a:r>
            <a:r>
              <a:rPr lang="ro-RO" sz="2400" dirty="0"/>
              <a:t>coordonate privind </a:t>
            </a:r>
            <a:r>
              <a:rPr lang="ro-RO" sz="2400" dirty="0" smtClean="0"/>
              <a:t>îmbunătățirea utilizării </a:t>
            </a:r>
            <a:r>
              <a:rPr lang="ro-RO" sz="2400" dirty="0"/>
              <a:t>serviciilor TIC în </a:t>
            </a:r>
            <a:r>
              <a:rPr lang="ro-RO" sz="2400" dirty="0" smtClean="0"/>
              <a:t>Universităţi, AŞM  </a:t>
            </a:r>
            <a:r>
              <a:rPr lang="ro-RO" sz="2400" dirty="0"/>
              <a:t>şi </a:t>
            </a:r>
            <a:r>
              <a:rPr lang="ro-RO" sz="2400" dirty="0" smtClean="0"/>
              <a:t>alte </a:t>
            </a:r>
            <a:r>
              <a:rPr lang="ro-RO" sz="2400" dirty="0"/>
              <a:t>instituţii conectate la reţea</a:t>
            </a:r>
            <a:r>
              <a:rPr lang="ro-RO" sz="2400" dirty="0" smtClean="0"/>
              <a:t>;</a:t>
            </a:r>
            <a:endParaRPr lang="ru-RU" sz="2400" dirty="0"/>
          </a:p>
          <a:p>
            <a:pPr lvl="0" algn="just"/>
            <a:r>
              <a:rPr lang="ro-RO" sz="2400" dirty="0"/>
              <a:t>elaborării </a:t>
            </a:r>
            <a:r>
              <a:rPr lang="ro-RO" sz="2400" dirty="0" smtClean="0"/>
              <a:t>Regulamentului </a:t>
            </a:r>
            <a:r>
              <a:rPr lang="ro-RO" sz="2400" dirty="0"/>
              <a:t>de conectare a instituţiilor, având în vedere că performanţa activităţii educaţionale şi de cercetare porneşte de la premiza </a:t>
            </a:r>
            <a:r>
              <a:rPr lang="ro-RO" sz="2400" dirty="0" smtClean="0"/>
              <a:t>avantajelor </a:t>
            </a:r>
            <a:r>
              <a:rPr lang="ro-RO" sz="2400" dirty="0"/>
              <a:t>spaţiului </a:t>
            </a:r>
            <a:r>
              <a:rPr lang="ro-RO" sz="2400" dirty="0" smtClean="0"/>
              <a:t>digital </a:t>
            </a:r>
            <a:r>
              <a:rPr lang="ro-MO" sz="2400" dirty="0" smtClean="0"/>
              <a:t>şi </a:t>
            </a:r>
            <a:r>
              <a:rPr lang="ro-MO" sz="2400" dirty="0"/>
              <a:t>a </a:t>
            </a:r>
            <a:r>
              <a:rPr lang="ro-MO" sz="2400" dirty="0" smtClean="0"/>
              <a:t>serviciilor TIC, </a:t>
            </a:r>
            <a:r>
              <a:rPr lang="ro-RO" sz="2400" dirty="0" smtClean="0"/>
              <a:t>accesibile pe  platforma RENAM - GEANT.</a:t>
            </a:r>
          </a:p>
          <a:p>
            <a:pPr lvl="0" algn="just"/>
            <a:r>
              <a:rPr lang="ro-RO" sz="2400" dirty="0" smtClean="0"/>
              <a:t>elaborării </a:t>
            </a:r>
            <a:r>
              <a:rPr lang="ro-RO" sz="2400" dirty="0"/>
              <a:t>Programului de extindere a ariei reţelei RENAM</a:t>
            </a:r>
            <a:endParaRPr lang="ru-RU" sz="2400" dirty="0"/>
          </a:p>
        </p:txBody>
      </p:sp>
      <p:sp>
        <p:nvSpPr>
          <p:cNvPr id="4" name="Нижний колонтитул 3"/>
          <p:cNvSpPr>
            <a:spLocks noGrp="1"/>
          </p:cNvSpPr>
          <p:nvPr>
            <p:ph type="ftr" sz="quarter" idx="10"/>
          </p:nvPr>
        </p:nvSpPr>
        <p:spPr/>
        <p:txBody>
          <a:bodyPr/>
          <a:lstStyle/>
          <a:p>
            <a:pPr>
              <a:defRPr/>
            </a:pPr>
            <a:r>
              <a:rPr lang="ro-RO" dirty="0"/>
              <a:t>Consiliul Rectorilor din RM 02.2017</a:t>
            </a:r>
            <a:endParaRPr lang="ru-RU" dirty="0"/>
          </a:p>
        </p:txBody>
      </p:sp>
    </p:spTree>
    <p:extLst>
      <p:ext uri="{BB962C8B-B14F-4D97-AF65-F5344CB8AC3E}">
        <p14:creationId xmlns:p14="http://schemas.microsoft.com/office/powerpoint/2010/main" val="110613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ooter Placeholder 1"/>
          <p:cNvSpPr>
            <a:spLocks noGrp="1"/>
          </p:cNvSpPr>
          <p:nvPr>
            <p:ph type="ftr" sz="quarter" idx="10"/>
          </p:nvPr>
        </p:nvSpPr>
        <p:spPr>
          <a:xfrm>
            <a:off x="1331640" y="6597352"/>
            <a:ext cx="7055123" cy="2345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ro-RO" dirty="0"/>
              <a:t>Consiliul Rectorilor din RM 02.2017</a:t>
            </a:r>
            <a:endParaRPr lang="ru-RU" dirty="0"/>
          </a:p>
        </p:txBody>
      </p:sp>
      <p:sp>
        <p:nvSpPr>
          <p:cNvPr id="94211" name="Rectangle 3"/>
          <p:cNvSpPr>
            <a:spLocks noGrp="1" noChangeArrowheads="1"/>
          </p:cNvSpPr>
          <p:nvPr>
            <p:ph type="ctrTitle" idx="4294967295"/>
          </p:nvPr>
        </p:nvSpPr>
        <p:spPr>
          <a:xfrm>
            <a:off x="3922713" y="1052513"/>
            <a:ext cx="5221287" cy="838200"/>
          </a:xfrm>
          <a:noFill/>
        </p:spPr>
        <p:txBody>
          <a:bodyPr/>
          <a:lstStyle/>
          <a:p>
            <a:pPr algn="ctr" eaLnBrk="1" hangingPunct="1"/>
            <a:r>
              <a:rPr lang="en-US" sz="4200" smtClean="0">
                <a:solidFill>
                  <a:srgbClr val="2908F0"/>
                </a:solidFill>
                <a:cs typeface="Times New Roman" pitchFamily="16" charset="0"/>
              </a:rPr>
              <a:t>Thank you!</a:t>
            </a:r>
            <a:r>
              <a:rPr lang="en-US" sz="4200" b="1" smtClean="0"/>
              <a:t> </a:t>
            </a:r>
          </a:p>
        </p:txBody>
      </p:sp>
      <p:sp>
        <p:nvSpPr>
          <p:cNvPr id="26628" name="Rectangle 2"/>
          <p:cNvSpPr>
            <a:spLocks noChangeArrowheads="1"/>
          </p:cNvSpPr>
          <p:nvPr/>
        </p:nvSpPr>
        <p:spPr bwMode="auto">
          <a:xfrm>
            <a:off x="3635375" y="4489528"/>
            <a:ext cx="4751388" cy="153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p>
            <a:pPr algn="ctr"/>
            <a:r>
              <a:rPr lang="en-US" b="1" dirty="0">
                <a:solidFill>
                  <a:srgbClr val="6600CC"/>
                </a:solidFill>
              </a:rPr>
              <a:t>RENAM Association, Chisinau, Moldova</a:t>
            </a:r>
          </a:p>
          <a:p>
            <a:pPr algn="ctr">
              <a:buClr>
                <a:schemeClr val="accent2"/>
              </a:buClr>
              <a:buSzPct val="80000"/>
              <a:buFont typeface="Wingdings" pitchFamily="2" charset="2"/>
              <a:buNone/>
            </a:pPr>
            <a:r>
              <a:rPr lang="en-US" dirty="0">
                <a:solidFill>
                  <a:schemeClr val="hlink"/>
                </a:solidFill>
              </a:rPr>
              <a:t>www.renam.md</a:t>
            </a:r>
          </a:p>
          <a:p>
            <a:pPr algn="ctr"/>
            <a:endParaRPr lang="en-US" b="1" dirty="0">
              <a:solidFill>
                <a:srgbClr val="6600CC"/>
              </a:solidFill>
            </a:endParaRPr>
          </a:p>
          <a:p>
            <a:pPr algn="ctr"/>
            <a:endParaRPr lang="en-US" b="1" dirty="0">
              <a:solidFill>
                <a:srgbClr val="6600CC"/>
              </a:solidFill>
            </a:endParaRPr>
          </a:p>
          <a:p>
            <a:pPr algn="ctr">
              <a:spcBef>
                <a:spcPct val="20000"/>
              </a:spcBef>
              <a:buClr>
                <a:schemeClr val="accent2"/>
              </a:buClr>
              <a:buSzPct val="80000"/>
              <a:buFont typeface="Wingdings" pitchFamily="2" charset="2"/>
              <a:buNone/>
            </a:pPr>
            <a:r>
              <a:rPr lang="ro-RO" dirty="0" smtClean="0">
                <a:solidFill>
                  <a:schemeClr val="hlink"/>
                </a:solidFill>
                <a:latin typeface="Times New Roman" pitchFamily="16" charset="0"/>
              </a:rPr>
              <a:t> </a:t>
            </a:r>
            <a:endParaRPr lang="en-US" dirty="0">
              <a:solidFill>
                <a:schemeClr val="hlink"/>
              </a:solidFill>
              <a:latin typeface="Times New Roman" pitchFamily="16" charset="0"/>
            </a:endParaRPr>
          </a:p>
        </p:txBody>
      </p:sp>
      <p:sp>
        <p:nvSpPr>
          <p:cNvPr id="94212" name="Rectangle 4"/>
          <p:cNvSpPr>
            <a:spLocks noGrp="1" noChangeArrowheads="1"/>
          </p:cNvSpPr>
          <p:nvPr/>
        </p:nvSpPr>
        <p:spPr bwMode="auto">
          <a:xfrm>
            <a:off x="4787900" y="2781300"/>
            <a:ext cx="3276600" cy="457200"/>
          </a:xfrm>
          <a:prstGeom prst="rect">
            <a:avLst/>
          </a:prstGeom>
          <a:noFill/>
          <a:ln w="9525">
            <a:noFill/>
            <a:miter lim="800000"/>
            <a:headEnd/>
            <a:tailEnd/>
          </a:ln>
          <a:effectLst/>
        </p:spPr>
        <p:txBody>
          <a:bodyPr lIns="92075" tIns="46038" rIns="92075" bIns="46038" anchor="ctr"/>
          <a:lstStyle/>
          <a:p>
            <a:pPr algn="ctr" eaLnBrk="0" hangingPunct="0">
              <a:defRPr/>
            </a:pPr>
            <a:r>
              <a:rPr lang="ru-RU" sz="2000" b="1" dirty="0" smtClean="0">
                <a:solidFill>
                  <a:schemeClr val="tx2"/>
                </a:solidFill>
                <a:effectLst>
                  <a:outerShdw blurRad="38100" dist="38100" dir="2700000" algn="tl">
                    <a:srgbClr val="C0C0C0"/>
                  </a:outerShdw>
                </a:effectLst>
              </a:rPr>
              <a:t> </a:t>
            </a:r>
            <a:endParaRPr lang="en-US" sz="2000" dirty="0">
              <a:solidFill>
                <a:schemeClr val="tx2"/>
              </a:solidFill>
              <a:effectLst>
                <a:outerShdw blurRad="38100" dist="38100" dir="2700000" algn="tl">
                  <a:srgbClr val="C0C0C0"/>
                </a:outerShdw>
              </a:effectLst>
            </a:endParaRPr>
          </a:p>
        </p:txBody>
      </p:sp>
      <p:pic>
        <p:nvPicPr>
          <p:cNvPr id="94213" name="Picture 5" descr="BD0002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2060575"/>
            <a:ext cx="23399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11928"/>
      </p:ext>
    </p:extLst>
  </p:cSld>
  <p:clrMapOvr>
    <a:masterClrMapping/>
  </p:clrMapOvr>
  <p:transition>
    <p:random/>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p:cTn id="7" dur="500" fill="hold"/>
                                        <p:tgtEl>
                                          <p:spTgt spid="94213"/>
                                        </p:tgtEl>
                                        <p:attrNameLst>
                                          <p:attrName>ppt_w</p:attrName>
                                        </p:attrNameLst>
                                      </p:cBhvr>
                                      <p:tavLst>
                                        <p:tav tm="0">
                                          <p:val>
                                            <p:fltVal val="0"/>
                                          </p:val>
                                        </p:tav>
                                        <p:tav tm="100000">
                                          <p:val>
                                            <p:strVal val="#ppt_w"/>
                                          </p:val>
                                        </p:tav>
                                      </p:tavLst>
                                    </p:anim>
                                    <p:anim calcmode="lin" valueType="num">
                                      <p:cBhvr>
                                        <p:cTn id="8" dur="500" fill="hold"/>
                                        <p:tgtEl>
                                          <p:spTgt spid="94213"/>
                                        </p:tgtEl>
                                        <p:attrNameLst>
                                          <p:attrName>ppt_h</p:attrName>
                                        </p:attrNameLst>
                                      </p:cBhvr>
                                      <p:tavLst>
                                        <p:tav tm="0">
                                          <p:val>
                                            <p:fltVal val="0"/>
                                          </p:val>
                                        </p:tav>
                                        <p:tav tm="100000">
                                          <p:val>
                                            <p:strVal val="#ppt_h"/>
                                          </p:val>
                                        </p:tav>
                                      </p:tavLst>
                                    </p:anim>
                                    <p:anim calcmode="lin" valueType="num">
                                      <p:cBhvr>
                                        <p:cTn id="9" dur="500" fill="hold"/>
                                        <p:tgtEl>
                                          <p:spTgt spid="94213"/>
                                        </p:tgtEl>
                                        <p:attrNameLst>
                                          <p:attrName>ppt_x</p:attrName>
                                        </p:attrNameLst>
                                      </p:cBhvr>
                                      <p:tavLst>
                                        <p:tav tm="0">
                                          <p:val>
                                            <p:fltVal val="0.5"/>
                                          </p:val>
                                        </p:tav>
                                        <p:tav tm="100000">
                                          <p:val>
                                            <p:strVal val="#ppt_x"/>
                                          </p:val>
                                        </p:tav>
                                      </p:tavLst>
                                    </p:anim>
                                    <p:anim calcmode="lin" valueType="num">
                                      <p:cBhvr>
                                        <p:cTn id="10" dur="500" fill="hold"/>
                                        <p:tgtEl>
                                          <p:spTgt spid="9421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94211"/>
                                        </p:tgtEl>
                                        <p:attrNameLst>
                                          <p:attrName>style.visibility</p:attrName>
                                        </p:attrNameLst>
                                      </p:cBhvr>
                                      <p:to>
                                        <p:strVal val="visible"/>
                                      </p:to>
                                    </p:set>
                                    <p:anim calcmode="lin" valueType="num">
                                      <p:cBhvr additive="base">
                                        <p:cTn id="14" dur="500" fill="hold"/>
                                        <p:tgtEl>
                                          <p:spTgt spid="94211"/>
                                        </p:tgtEl>
                                        <p:attrNameLst>
                                          <p:attrName>ppt_x</p:attrName>
                                        </p:attrNameLst>
                                      </p:cBhvr>
                                      <p:tavLst>
                                        <p:tav tm="0">
                                          <p:val>
                                            <p:strVal val="0-#ppt_w/2"/>
                                          </p:val>
                                        </p:tav>
                                        <p:tav tm="100000">
                                          <p:val>
                                            <p:strVal val="#ppt_x"/>
                                          </p:val>
                                        </p:tav>
                                      </p:tavLst>
                                    </p:anim>
                                    <p:anim calcmode="lin" valueType="num">
                                      <p:cBhvr additive="base">
                                        <p:cTn id="15" dur="500" fill="hold"/>
                                        <p:tgtEl>
                                          <p:spTgt spid="94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p>
            <a:pPr>
              <a:defRPr/>
            </a:pPr>
            <a:r>
              <a:rPr lang="ro-RO"/>
              <a:t>Consiliul Rectorilor din RM 02.2017</a:t>
            </a:r>
            <a:endParaRPr lang="ru-RU" dirty="0"/>
          </a:p>
        </p:txBody>
      </p:sp>
      <p:sp>
        <p:nvSpPr>
          <p:cNvPr id="3" name="Прямоугольник 2"/>
          <p:cNvSpPr/>
          <p:nvPr/>
        </p:nvSpPr>
        <p:spPr>
          <a:xfrm>
            <a:off x="3279018" y="3290501"/>
            <a:ext cx="2585964" cy="276999"/>
          </a:xfrm>
          <a:prstGeom prst="rect">
            <a:avLst/>
          </a:prstGeom>
        </p:spPr>
        <p:txBody>
          <a:bodyPr wrap="none">
            <a:spAutoFit/>
          </a:bodyPr>
          <a:lstStyle/>
          <a:p>
            <a:pPr lvl="0" algn="ctr">
              <a:defRPr/>
            </a:pPr>
            <a:r>
              <a:rPr lang="ro-RO" sz="1200" dirty="0">
                <a:solidFill>
                  <a:srgbClr val="000000"/>
                </a:solidFill>
              </a:rPr>
              <a:t>Consiliul Rectorilor din RM 02.2017</a:t>
            </a:r>
            <a:endParaRPr lang="ru-RU" sz="120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286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1907704" y="116632"/>
            <a:ext cx="7236296" cy="95410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ctr"/>
            <a:r>
              <a:rPr lang="en-US" sz="2800" b="0" dirty="0" smtClean="0">
                <a:solidFill>
                  <a:srgbClr val="3333CC"/>
                </a:solidFill>
              </a:rPr>
              <a:t>REN</a:t>
            </a:r>
            <a:r>
              <a:rPr lang="ro-RO" sz="2800" b="0" dirty="0" smtClean="0">
                <a:solidFill>
                  <a:srgbClr val="3333CC"/>
                </a:solidFill>
              </a:rPr>
              <a:t>AM</a:t>
            </a:r>
            <a:r>
              <a:rPr lang="en-US" sz="2800" b="0" dirty="0" smtClean="0">
                <a:solidFill>
                  <a:srgbClr val="3333CC"/>
                </a:solidFill>
              </a:rPr>
              <a:t> – </a:t>
            </a:r>
            <a:r>
              <a:rPr lang="ro-RO" sz="2800" b="0" dirty="0" smtClean="0">
                <a:solidFill>
                  <a:srgbClr val="3333CC"/>
                </a:solidFill>
              </a:rPr>
              <a:t>e</a:t>
            </a:r>
            <a:r>
              <a:rPr lang="en-US" sz="2800" b="0" dirty="0" err="1" smtClean="0">
                <a:solidFill>
                  <a:srgbClr val="3333CC"/>
                </a:solidFill>
              </a:rPr>
              <a:t>Infrastructur</a:t>
            </a:r>
            <a:r>
              <a:rPr lang="ro-RO" sz="2800" b="0" dirty="0" smtClean="0">
                <a:solidFill>
                  <a:srgbClr val="3333CC"/>
                </a:solidFill>
              </a:rPr>
              <a:t>a sectorului educaţie şi </a:t>
            </a:r>
            <a:r>
              <a:rPr lang="ro-RO" sz="2800" b="0" dirty="0">
                <a:solidFill>
                  <a:srgbClr val="3333CC"/>
                </a:solidFill>
              </a:rPr>
              <a:t>cercetare (E</a:t>
            </a:r>
            <a:r>
              <a:rPr lang="en-US" sz="2800" b="0" dirty="0">
                <a:solidFill>
                  <a:srgbClr val="3333CC"/>
                </a:solidFill>
              </a:rPr>
              <a:t>&amp;</a:t>
            </a:r>
            <a:r>
              <a:rPr lang="ro-RO" sz="2800" b="0" dirty="0">
                <a:solidFill>
                  <a:srgbClr val="3333CC"/>
                </a:solidFill>
              </a:rPr>
              <a:t>C)</a:t>
            </a:r>
            <a:endParaRPr lang="ru-RU" sz="2800" b="0" dirty="0">
              <a:solidFill>
                <a:srgbClr val="3333CC"/>
              </a:solidFill>
            </a:endParaRPr>
          </a:p>
        </p:txBody>
      </p:sp>
      <p:sp>
        <p:nvSpPr>
          <p:cNvPr id="51203" name="Rectangle 3"/>
          <p:cNvSpPr>
            <a:spLocks noGrp="1" noChangeArrowheads="1"/>
          </p:cNvSpPr>
          <p:nvPr>
            <p:ph type="body" idx="1"/>
          </p:nvPr>
        </p:nvSpPr>
        <p:spPr>
          <a:xfrm>
            <a:off x="107504" y="1412776"/>
            <a:ext cx="8930008" cy="5256584"/>
          </a:xfrm>
        </p:spPr>
        <p:txBody>
          <a:bodyPr/>
          <a:lstStyle/>
          <a:p>
            <a:pPr algn="just">
              <a:buFont typeface="Arial" panose="020B0604020202020204" pitchFamily="34" charset="0"/>
              <a:buChar char="•"/>
            </a:pPr>
            <a:r>
              <a:rPr lang="ro-RO" dirty="0" err="1" smtClean="0"/>
              <a:t>eInfrastructură</a:t>
            </a:r>
            <a:r>
              <a:rPr lang="ro-RO" dirty="0" smtClean="0"/>
              <a:t> </a:t>
            </a:r>
            <a:r>
              <a:rPr lang="ro-RO" dirty="0"/>
              <a:t>sectorului E</a:t>
            </a:r>
            <a:r>
              <a:rPr lang="en-US" dirty="0"/>
              <a:t>&amp;</a:t>
            </a:r>
            <a:r>
              <a:rPr lang="ro-RO" dirty="0"/>
              <a:t>C </a:t>
            </a:r>
            <a:r>
              <a:rPr lang="ro-RO" dirty="0" smtClean="0"/>
              <a:t>în Moldova peste </a:t>
            </a:r>
            <a:r>
              <a:rPr lang="ro-RO" dirty="0"/>
              <a:t>15 ani </a:t>
            </a:r>
            <a:r>
              <a:rPr lang="ro-RO" dirty="0" smtClean="0"/>
              <a:t>este reprezint de </a:t>
            </a:r>
            <a:r>
              <a:rPr lang="ro-RO" dirty="0"/>
              <a:t>reţeaua </a:t>
            </a:r>
            <a:r>
              <a:rPr lang="ro-RO" dirty="0" smtClean="0"/>
              <a:t>RENAM</a:t>
            </a:r>
            <a:r>
              <a:rPr lang="en-US" dirty="0" smtClean="0"/>
              <a:t>. </a:t>
            </a:r>
          </a:p>
          <a:p>
            <a:pPr marL="0" indent="0" algn="just"/>
            <a:endParaRPr lang="en-US" dirty="0" smtClean="0"/>
          </a:p>
          <a:p>
            <a:pPr algn="just">
              <a:buFont typeface="Arial" panose="020B0604020202020204" pitchFamily="34" charset="0"/>
              <a:buChar char="•"/>
            </a:pPr>
            <a:r>
              <a:rPr lang="ro-RO" dirty="0" smtClean="0"/>
              <a:t>Viziunea </a:t>
            </a:r>
            <a:r>
              <a:rPr lang="ro-RO" dirty="0"/>
              <a:t>strategică în domeniul educaţiei este orientată spre asigurarea calităţii studiilor, care poate fi atinsă doar cu sprijinul TIC. Instrumentele TIC urmează să promoveze transferul de cunoştinţe la un nivel mai înalt pentru racordarea sistemului educaţional la cerinţele pieţei muncii</a:t>
            </a:r>
            <a:r>
              <a:rPr lang="ro-RO" dirty="0" smtClean="0"/>
              <a:t>.</a:t>
            </a:r>
            <a:endParaRPr lang="en-US" dirty="0" smtClean="0"/>
          </a:p>
          <a:p>
            <a:pPr algn="just">
              <a:buFont typeface="Arial" panose="020B0604020202020204" pitchFamily="34" charset="0"/>
              <a:buChar char="•"/>
            </a:pPr>
            <a:endParaRPr lang="ro-RO" dirty="0" smtClean="0"/>
          </a:p>
          <a:p>
            <a:pPr algn="just">
              <a:buFont typeface="Arial" panose="020B0604020202020204" pitchFamily="34" charset="0"/>
              <a:buChar char="•"/>
            </a:pPr>
            <a:r>
              <a:rPr lang="ro-RO" dirty="0" smtClean="0"/>
              <a:t> Cadrul </a:t>
            </a:r>
            <a:r>
              <a:rPr lang="ro-RO" dirty="0"/>
              <a:t>conceptual al </a:t>
            </a:r>
            <a:r>
              <a:rPr lang="ro-RO" dirty="0" err="1"/>
              <a:t>eInfrastructurii</a:t>
            </a:r>
            <a:r>
              <a:rPr lang="ro-RO" dirty="0"/>
              <a:t> RENAM este de a integra reţelele instituţiilor de cercetare şi învățământ superior în scopul cooperării eforturilor pentru asigurarea performanţei proceselor educaţionale şi de </a:t>
            </a:r>
            <a:r>
              <a:rPr lang="ro-RO" dirty="0" smtClean="0"/>
              <a:t>cercetare</a:t>
            </a:r>
            <a:r>
              <a:rPr lang="en-US" dirty="0" smtClean="0"/>
              <a:t>.</a:t>
            </a:r>
          </a:p>
        </p:txBody>
      </p:sp>
    </p:spTree>
    <p:extLst>
      <p:ext uri="{BB962C8B-B14F-4D97-AF65-F5344CB8AC3E}">
        <p14:creationId xmlns:p14="http://schemas.microsoft.com/office/powerpoint/2010/main" val="2194633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812" y="188639"/>
            <a:ext cx="7138988" cy="730375"/>
          </a:xfrm>
        </p:spPr>
        <p:txBody>
          <a:bodyPr/>
          <a:lstStyle/>
          <a:p>
            <a:pPr algn="ctr"/>
            <a:r>
              <a:rPr lang="ro-RO" sz="2800" dirty="0" smtClean="0"/>
              <a:t/>
            </a:r>
            <a:br>
              <a:rPr lang="ro-RO" sz="2800" dirty="0" smtClean="0"/>
            </a:br>
            <a:r>
              <a:rPr lang="ro-RO" sz="2800" b="1" dirty="0"/>
              <a:t>Planul strategic de acţiuni</a:t>
            </a:r>
            <a:r>
              <a:rPr lang="ru-RU" dirty="0"/>
              <a:t/>
            </a:r>
            <a:br>
              <a:rPr lang="ru-RU" dirty="0"/>
            </a:br>
            <a:endParaRPr lang="ru-RU" dirty="0"/>
          </a:p>
        </p:txBody>
      </p:sp>
      <p:sp>
        <p:nvSpPr>
          <p:cNvPr id="3" name="Объект 2"/>
          <p:cNvSpPr>
            <a:spLocks noGrp="1"/>
          </p:cNvSpPr>
          <p:nvPr>
            <p:ph idx="1"/>
          </p:nvPr>
        </p:nvSpPr>
        <p:spPr>
          <a:xfrm>
            <a:off x="457200" y="1052736"/>
            <a:ext cx="8229600" cy="5112568"/>
          </a:xfrm>
        </p:spPr>
        <p:txBody>
          <a:bodyPr/>
          <a:lstStyle/>
          <a:p>
            <a:pPr marL="0" indent="0">
              <a:buNone/>
            </a:pPr>
            <a:r>
              <a:rPr lang="ro-RO" sz="2800" b="1" dirty="0" smtClean="0"/>
              <a:t>Planul strategic de acţiuni </a:t>
            </a:r>
            <a:r>
              <a:rPr lang="ro-RO" sz="2400" dirty="0" smtClean="0"/>
              <a:t>pentru </a:t>
            </a:r>
            <a:r>
              <a:rPr lang="ro-RO" sz="2400" dirty="0"/>
              <a:t>realizarea obiectivelor Memorandumului de colaborare şi parteneriat </a:t>
            </a:r>
            <a:r>
              <a:rPr lang="ro-RO" sz="2400" dirty="0" smtClean="0"/>
              <a:t>vizând </a:t>
            </a:r>
            <a:r>
              <a:rPr lang="ro-RO" sz="2400" dirty="0"/>
              <a:t>promovarea </a:t>
            </a:r>
            <a:r>
              <a:rPr lang="ro-RO" sz="2400" dirty="0" smtClean="0"/>
              <a:t>interoperabilităţii </a:t>
            </a:r>
            <a:r>
              <a:rPr lang="ro-RO" sz="2400" dirty="0"/>
              <a:t>la nivel naţional şi european a sistemelor electronice universitare şi de cercetare, </a:t>
            </a:r>
            <a:r>
              <a:rPr lang="ro-RO" sz="2400" dirty="0" smtClean="0"/>
              <a:t>bazate </a:t>
            </a:r>
            <a:r>
              <a:rPr lang="ro-RO" sz="2400" dirty="0"/>
              <a:t>pe </a:t>
            </a:r>
            <a:r>
              <a:rPr lang="ro-RO" sz="2400" dirty="0" err="1"/>
              <a:t>eInfrastructura</a:t>
            </a:r>
            <a:r>
              <a:rPr lang="ro-RO" sz="2400" dirty="0"/>
              <a:t> </a:t>
            </a:r>
            <a:r>
              <a:rPr lang="ro-RO" sz="2400" dirty="0" smtClean="0"/>
              <a:t>NREN-RENAM</a:t>
            </a:r>
            <a:r>
              <a:rPr lang="ro-RO" sz="2400" dirty="0"/>
              <a:t> </a:t>
            </a:r>
            <a:r>
              <a:rPr lang="ro-RO" sz="2400" dirty="0" smtClean="0"/>
              <a:t>în </a:t>
            </a:r>
            <a:r>
              <a:rPr lang="ro-RO" sz="2400" dirty="0"/>
              <a:t>anii </a:t>
            </a:r>
            <a:r>
              <a:rPr lang="ro-RO" sz="2400" dirty="0" smtClean="0"/>
              <a:t>2016-2020.</a:t>
            </a:r>
          </a:p>
          <a:p>
            <a:pPr marL="0" indent="0">
              <a:buNone/>
            </a:pPr>
            <a:r>
              <a:rPr lang="ro-RO" sz="2800" b="1" dirty="0" smtClean="0"/>
              <a:t>Obiectivul </a:t>
            </a:r>
            <a:r>
              <a:rPr lang="ro-RO" sz="2800" b="1" dirty="0"/>
              <a:t>general </a:t>
            </a:r>
            <a:r>
              <a:rPr lang="ro-RO" sz="2800" dirty="0"/>
              <a:t> al planului este asigurarea suportului tehnologic şi informaţional în vederea îmbunătăţirii performanţei proceselor de cercetare şi învăţământ superior cu alinierea la standardele internaţionale prin asimilarea tehnologiilor şi serviciilor TIC moderne.</a:t>
            </a:r>
            <a:endParaRPr lang="ru-RU" sz="2800" dirty="0"/>
          </a:p>
          <a:p>
            <a:endParaRPr lang="ru-RU" dirty="0"/>
          </a:p>
        </p:txBody>
      </p:sp>
      <p:sp>
        <p:nvSpPr>
          <p:cNvPr id="4" name="Нижний колонтитул 3"/>
          <p:cNvSpPr>
            <a:spLocks noGrp="1"/>
          </p:cNvSpPr>
          <p:nvPr>
            <p:ph type="ftr" sz="quarter" idx="10"/>
          </p:nvPr>
        </p:nvSpPr>
        <p:spPr/>
        <p:txBody>
          <a:bodyPr/>
          <a:lstStyle/>
          <a:p>
            <a:pPr eaLnBrk="1" hangingPunct="1"/>
            <a:r>
              <a:rPr lang="ro-RO" dirty="0"/>
              <a:t>Consiliul Rectorilor din RM 02.2017</a:t>
            </a:r>
            <a:endParaRPr lang="ru-RU" dirty="0"/>
          </a:p>
        </p:txBody>
      </p:sp>
    </p:spTree>
    <p:extLst>
      <p:ext uri="{BB962C8B-B14F-4D97-AF65-F5344CB8AC3E}">
        <p14:creationId xmlns:p14="http://schemas.microsoft.com/office/powerpoint/2010/main" val="3396668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79512" y="908720"/>
            <a:ext cx="8857108" cy="5688632"/>
          </a:xfrm>
          <a:noFill/>
          <a:ln/>
        </p:spPr>
        <p:txBody>
          <a:bodyPr/>
          <a:lstStyle/>
          <a:p>
            <a:pPr marL="0" indent="0">
              <a:buNone/>
            </a:pPr>
            <a:r>
              <a:rPr lang="ro-RO" sz="2800" b="1" dirty="0" smtClean="0"/>
              <a:t>Obiectivele proiectului </a:t>
            </a:r>
            <a:r>
              <a:rPr lang="ro-RO" sz="2800" b="1" dirty="0" err="1" smtClean="0"/>
              <a:t>EaPConn</a:t>
            </a:r>
            <a:r>
              <a:rPr lang="ro-RO" sz="2800" dirty="0" err="1" smtClean="0"/>
              <a:t>ect</a:t>
            </a:r>
            <a:r>
              <a:rPr lang="ro-RO" sz="2800" dirty="0" smtClean="0"/>
              <a:t>: </a:t>
            </a:r>
            <a:endParaRPr lang="ru-RU" sz="2800" dirty="0"/>
          </a:p>
          <a:p>
            <a:pPr lvl="0"/>
            <a:r>
              <a:rPr lang="ro-RO" sz="2800" dirty="0"/>
              <a:t>să stabilească o infrastructură regională adecvată, </a:t>
            </a:r>
            <a:r>
              <a:rPr lang="ro-RO" sz="2800" dirty="0" smtClean="0"/>
              <a:t>în </a:t>
            </a:r>
            <a:r>
              <a:rPr lang="ro-RO" sz="2800" dirty="0"/>
              <a:t>toate țările din regiune;</a:t>
            </a:r>
            <a:endParaRPr lang="ru-RU" sz="2800" dirty="0"/>
          </a:p>
          <a:p>
            <a:pPr lvl="0"/>
            <a:r>
              <a:rPr lang="ro-RO" sz="2800" dirty="0"/>
              <a:t>să aducă valoare adăugată în Uniunea Europeană printr-o mai bună colaborare </a:t>
            </a:r>
            <a:r>
              <a:rPr lang="ro-RO" sz="2800" dirty="0" smtClean="0"/>
              <a:t>și </a:t>
            </a:r>
            <a:r>
              <a:rPr lang="ro-RO" sz="2800" dirty="0"/>
              <a:t>conștientizarea, pentru aproape 2 milioane de studenți, profesori și cercetători din regiunea Parteneriatului estic;</a:t>
            </a:r>
            <a:endParaRPr lang="ru-RU" sz="2800" dirty="0"/>
          </a:p>
          <a:p>
            <a:pPr lvl="0"/>
            <a:r>
              <a:rPr lang="ro-RO" sz="2800" dirty="0"/>
              <a:t>să propună o cale spre </a:t>
            </a:r>
            <a:r>
              <a:rPr lang="ro-RO" sz="2800" dirty="0" smtClean="0"/>
              <a:t>integrarea </a:t>
            </a:r>
            <a:r>
              <a:rPr lang="ro-RO" sz="2800" dirty="0"/>
              <a:t>infrastructurilor electronice emblematice (cu anumite obiective) ale Europei, cum ar fi GÉANT, EGI, </a:t>
            </a:r>
            <a:r>
              <a:rPr lang="ro-RO" sz="2800" dirty="0" err="1"/>
              <a:t>Prace</a:t>
            </a:r>
            <a:r>
              <a:rPr lang="ro-RO" sz="2800" dirty="0"/>
              <a:t>, </a:t>
            </a:r>
            <a:r>
              <a:rPr lang="ro-RO" sz="2800" dirty="0" err="1"/>
              <a:t>etc</a:t>
            </a:r>
            <a:r>
              <a:rPr lang="ro-RO" sz="2800" dirty="0"/>
              <a:t> .;</a:t>
            </a:r>
            <a:endParaRPr lang="ru-RU" sz="2800" dirty="0"/>
          </a:p>
          <a:p>
            <a:pPr lvl="0"/>
            <a:r>
              <a:rPr lang="ro-RO" sz="2800" dirty="0" smtClean="0"/>
              <a:t>să </a:t>
            </a:r>
            <a:r>
              <a:rPr lang="ro-RO" sz="2800" dirty="0"/>
              <a:t>mobilizeze experiența proiectului GÉANT pentru a minimiza riscurile și de a obține soluții durabile.</a:t>
            </a:r>
            <a:endParaRPr lang="ru-RU" sz="2800" dirty="0"/>
          </a:p>
          <a:p>
            <a:pPr marL="0" indent="0" algn="just">
              <a:buNone/>
            </a:pPr>
            <a:endParaRPr lang="ru-RU" sz="2800" dirty="0"/>
          </a:p>
        </p:txBody>
      </p:sp>
      <p:sp>
        <p:nvSpPr>
          <p:cNvPr id="23557" name="Text Box 5"/>
          <p:cNvSpPr txBox="1">
            <a:spLocks noChangeArrowheads="1"/>
          </p:cNvSpPr>
          <p:nvPr/>
        </p:nvSpPr>
        <p:spPr bwMode="auto">
          <a:xfrm>
            <a:off x="1794794" y="285909"/>
            <a:ext cx="7344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o-RO" sz="2800" b="1" dirty="0" smtClean="0">
                <a:solidFill>
                  <a:srgbClr val="3333CC"/>
                </a:solidFill>
              </a:rPr>
              <a:t>1. </a:t>
            </a:r>
            <a:r>
              <a:rPr lang="en-US" sz="2800" b="1" dirty="0" smtClean="0">
                <a:solidFill>
                  <a:srgbClr val="3333CC"/>
                </a:solidFill>
              </a:rPr>
              <a:t>RENAM: </a:t>
            </a:r>
            <a:r>
              <a:rPr lang="ro-RO" sz="2800" b="1" dirty="0" smtClean="0">
                <a:solidFill>
                  <a:srgbClr val="3333CC"/>
                </a:solidFill>
              </a:rPr>
              <a:t>conectivitatea regională</a:t>
            </a:r>
            <a:endParaRPr lang="en-US" sz="2800" b="1" dirty="0" smtClean="0">
              <a:solidFill>
                <a:srgbClr val="3333CC"/>
              </a:solidFill>
            </a:endParaRPr>
          </a:p>
        </p:txBody>
      </p:sp>
      <p:sp>
        <p:nvSpPr>
          <p:cNvPr id="23558" name="Text Box 6"/>
          <p:cNvSpPr txBox="1">
            <a:spLocks noChangeArrowheads="1"/>
          </p:cNvSpPr>
          <p:nvPr/>
        </p:nvSpPr>
        <p:spPr bwMode="auto">
          <a:xfrm>
            <a:off x="395288" y="616585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fld id="{B3E765EF-27FA-4896-8C52-FC706CA31531}" type="slidenum">
              <a:rPr lang="pl-PL" sz="1400" b="1">
                <a:solidFill>
                  <a:schemeClr val="bg1"/>
                </a:solidFill>
                <a:latin typeface="Tahoma" pitchFamily="34" charset="0"/>
              </a:rPr>
              <a:pPr algn="ctr"/>
              <a:t>29</a:t>
            </a:fld>
            <a:r>
              <a:rPr lang="pl-PL" sz="1400" b="1" dirty="0">
                <a:solidFill>
                  <a:schemeClr val="bg1"/>
                </a:solidFill>
                <a:latin typeface="Tahoma" pitchFamily="34" charset="0"/>
              </a:rPr>
              <a:t>/</a:t>
            </a:r>
            <a:r>
              <a:rPr lang="en-US" sz="1400" b="1" dirty="0">
                <a:solidFill>
                  <a:schemeClr val="bg1"/>
                </a:solidFill>
                <a:latin typeface="Tahoma" pitchFamily="34" charset="0"/>
              </a:rPr>
              <a:t>21</a:t>
            </a:r>
            <a:endParaRPr lang="pl-PL" sz="1400" b="1" dirty="0">
              <a:solidFill>
                <a:schemeClr val="bg1"/>
              </a:solidFill>
              <a:latin typeface="Tahoma" pitchFamily="34" charset="0"/>
            </a:endParaRPr>
          </a:p>
        </p:txBody>
      </p:sp>
      <p:sp>
        <p:nvSpPr>
          <p:cNvPr id="2" name="Footer Placeholder 1"/>
          <p:cNvSpPr>
            <a:spLocks noGrp="1"/>
          </p:cNvSpPr>
          <p:nvPr>
            <p:ph type="ftr" sz="quarter" idx="10"/>
          </p:nvPr>
        </p:nvSpPr>
        <p:spPr>
          <a:xfrm>
            <a:off x="1691680" y="6470650"/>
            <a:ext cx="6696744" cy="338038"/>
          </a:xfrm>
        </p:spPr>
        <p:txBody>
          <a:bodyPr/>
          <a:lstStyle/>
          <a:p>
            <a:pPr>
              <a:defRPr/>
            </a:pPr>
            <a:r>
              <a:rPr lang="ro-RO" dirty="0"/>
              <a:t>Consiliul Rectorilor din RM 02.2017</a:t>
            </a:r>
            <a:endParaRPr lang="ru-RU" dirty="0"/>
          </a:p>
        </p:txBody>
      </p:sp>
    </p:spTree>
    <p:extLst>
      <p:ext uri="{BB962C8B-B14F-4D97-AF65-F5344CB8AC3E}">
        <p14:creationId xmlns:p14="http://schemas.microsoft.com/office/powerpoint/2010/main" val="848244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91680" y="116632"/>
            <a:ext cx="6625332" cy="720080"/>
          </a:xfrm>
        </p:spPr>
        <p:txBody>
          <a:bodyPr/>
          <a:lstStyle/>
          <a:p>
            <a:pPr algn="ctr" eaLnBrk="1" hangingPunct="1"/>
            <a:r>
              <a:rPr lang="en-US" sz="2800" dirty="0" smtClean="0">
                <a:solidFill>
                  <a:srgbClr val="3333CC"/>
                </a:solidFill>
              </a:rPr>
              <a:t>S</a:t>
            </a:r>
            <a:r>
              <a:rPr lang="ro-RO" sz="2800" dirty="0" err="1" smtClean="0">
                <a:solidFill>
                  <a:srgbClr val="3333CC"/>
                </a:solidFill>
              </a:rPr>
              <a:t>pațiul</a:t>
            </a:r>
            <a:r>
              <a:rPr lang="ro-RO" sz="2800" dirty="0" smtClean="0">
                <a:solidFill>
                  <a:srgbClr val="3333CC"/>
                </a:solidFill>
              </a:rPr>
              <a:t> electronic european GEANT</a:t>
            </a:r>
            <a:r>
              <a:rPr lang="en-US" sz="2800" i="1" dirty="0" smtClean="0"/>
              <a:t> - </a:t>
            </a:r>
            <a:r>
              <a:rPr lang="en-US" sz="2400" i="1" dirty="0" smtClean="0">
                <a:solidFill>
                  <a:schemeClr val="accent5">
                    <a:lumMod val="50000"/>
                  </a:schemeClr>
                </a:solidFill>
              </a:rPr>
              <a:t>Gigabit </a:t>
            </a:r>
            <a:r>
              <a:rPr lang="en-US" sz="2400" i="1" dirty="0">
                <a:solidFill>
                  <a:schemeClr val="accent5">
                    <a:lumMod val="50000"/>
                  </a:schemeClr>
                </a:solidFill>
              </a:rPr>
              <a:t>European Advanced Network Technologies </a:t>
            </a:r>
            <a:endParaRPr lang="ru-RU" sz="2400" dirty="0">
              <a:solidFill>
                <a:schemeClr val="accent5">
                  <a:lumMod val="50000"/>
                </a:schemeClr>
              </a:solidFill>
            </a:endParaRPr>
          </a:p>
        </p:txBody>
      </p:sp>
      <p:sp>
        <p:nvSpPr>
          <p:cNvPr id="5125" name="Rectangle 3"/>
          <p:cNvSpPr>
            <a:spLocks noGrp="1" noChangeArrowheads="1"/>
          </p:cNvSpPr>
          <p:nvPr>
            <p:ph idx="1"/>
          </p:nvPr>
        </p:nvSpPr>
        <p:spPr>
          <a:xfrm>
            <a:off x="107504" y="1052736"/>
            <a:ext cx="8928546" cy="5616623"/>
          </a:xfrm>
        </p:spPr>
        <p:txBody>
          <a:bodyPr>
            <a:normAutofit fontScale="92500"/>
          </a:bodyPr>
          <a:lstStyle/>
          <a:p>
            <a:pPr marL="0" indent="0" algn="just">
              <a:buNone/>
            </a:pPr>
            <a:r>
              <a:rPr lang="ro-RO" sz="2800" dirty="0" smtClean="0"/>
              <a:t>La </a:t>
            </a:r>
            <a:r>
              <a:rPr lang="ro-RO" sz="2800" dirty="0"/>
              <a:t>începutul anilor 1990 în ţările din Europa sau format reţele de calculatoare naţionale </a:t>
            </a:r>
            <a:r>
              <a:rPr lang="en-US" sz="2800" dirty="0"/>
              <a:t>NREN (</a:t>
            </a:r>
            <a:r>
              <a:rPr lang="en-US" sz="2800" i="1" dirty="0"/>
              <a:t>National Research and Education Network) </a:t>
            </a:r>
            <a:r>
              <a:rPr lang="ro-RO" sz="2800" dirty="0"/>
              <a:t>a sectorului de cercetare şi educaţie</a:t>
            </a:r>
            <a:r>
              <a:rPr lang="ro-RO" sz="2800" i="1" dirty="0"/>
              <a:t>,</a:t>
            </a:r>
            <a:r>
              <a:rPr lang="ro-RO" sz="2800" dirty="0"/>
              <a:t> care aveau nevoie de interconectare şi colaborare. </a:t>
            </a:r>
            <a:endParaRPr lang="ru-RU" sz="2800" dirty="0"/>
          </a:p>
          <a:p>
            <a:pPr lvl="0" algn="just"/>
            <a:r>
              <a:rPr lang="ro-RO" sz="2800" dirty="0"/>
              <a:t>Pentru a asigura o platformă de colaborare a </a:t>
            </a:r>
            <a:r>
              <a:rPr lang="ro-RO" sz="2800" dirty="0" smtClean="0"/>
              <a:t>NREN - urilor </a:t>
            </a:r>
            <a:r>
              <a:rPr lang="ro-RO" sz="2800" dirty="0"/>
              <a:t>naţionale în anul </a:t>
            </a:r>
            <a:r>
              <a:rPr lang="ro-RO" sz="2800" dirty="0">
                <a:solidFill>
                  <a:srgbClr val="0070C0"/>
                </a:solidFill>
              </a:rPr>
              <a:t>1993 </a:t>
            </a:r>
            <a:r>
              <a:rPr lang="ro-RO" sz="2800" dirty="0" smtClean="0">
                <a:solidFill>
                  <a:srgbClr val="0070C0"/>
                </a:solidFill>
              </a:rPr>
              <a:t>UE </a:t>
            </a:r>
            <a:r>
              <a:rPr lang="ro-RO" sz="2800" dirty="0">
                <a:solidFill>
                  <a:srgbClr val="0070C0"/>
                </a:solidFill>
              </a:rPr>
              <a:t>a lansat </a:t>
            </a:r>
            <a:r>
              <a:rPr lang="en-US" sz="2800" dirty="0" err="1" smtClean="0">
                <a:solidFill>
                  <a:srgbClr val="0070C0"/>
                </a:solidFill>
              </a:rPr>
              <a:t>ini</a:t>
            </a:r>
            <a:r>
              <a:rPr lang="ro-RO" sz="2800" dirty="0" err="1" smtClean="0">
                <a:solidFill>
                  <a:srgbClr val="0070C0"/>
                </a:solidFill>
              </a:rPr>
              <a:t>ţiativei</a:t>
            </a:r>
            <a:r>
              <a:rPr lang="ro-RO" sz="2800" dirty="0" smtClean="0">
                <a:solidFill>
                  <a:srgbClr val="0070C0"/>
                </a:solidFill>
              </a:rPr>
              <a:t> de creare a reţelei </a:t>
            </a:r>
            <a:r>
              <a:rPr lang="ro-RO" sz="2800" dirty="0">
                <a:solidFill>
                  <a:srgbClr val="0070C0"/>
                </a:solidFill>
              </a:rPr>
              <a:t>academice Pan-europene TEN-GEANT</a:t>
            </a:r>
            <a:r>
              <a:rPr lang="ro-RO" sz="2800" dirty="0"/>
              <a:t>. </a:t>
            </a:r>
            <a:endParaRPr lang="ru-RU" sz="2800" dirty="0"/>
          </a:p>
          <a:p>
            <a:pPr algn="just"/>
            <a:r>
              <a:rPr lang="ro-RO" sz="2800" dirty="0" smtClean="0"/>
              <a:t>Scopul: de a uni instituţiile de cercetare şi învăţământ intr-un spaţiu electronic comun, dezvoltând în fiecare ţară o reţea NREN, conectată la TEN-GEANT</a:t>
            </a:r>
            <a:r>
              <a:rPr lang="ro-RO" sz="2800" dirty="0"/>
              <a:t>. RENAM </a:t>
            </a:r>
            <a:r>
              <a:rPr lang="ro-RO" sz="2800" dirty="0" smtClean="0"/>
              <a:t>este NREN care reprezintă RM.</a:t>
            </a:r>
          </a:p>
        </p:txBody>
      </p:sp>
      <p:sp>
        <p:nvSpPr>
          <p:cNvPr id="5122" name="Footer Placeholder 3"/>
          <p:cNvSpPr>
            <a:spLocks noGrp="1"/>
          </p:cNvSpPr>
          <p:nvPr>
            <p:ph type="ftr" sz="quarter" idx="10"/>
          </p:nvPr>
        </p:nvSpPr>
        <p:spPr>
          <a:xfrm>
            <a:off x="1403648" y="6453336"/>
            <a:ext cx="6840760" cy="252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dirty="0"/>
              <a:t>Consiliul Rectorilor din RM 02.2017</a:t>
            </a:r>
            <a:endParaRPr lang="ru-RU" dirty="0"/>
          </a:p>
        </p:txBody>
      </p:sp>
    </p:spTree>
    <p:extLst>
      <p:ext uri="{BB962C8B-B14F-4D97-AF65-F5344CB8AC3E}">
        <p14:creationId xmlns:p14="http://schemas.microsoft.com/office/powerpoint/2010/main" val="3743684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stituent număr diapozitiv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F759017-A526-4794-8320-88D1D524C4DA}" type="slidenum">
              <a:rPr lang="ru-RU" altLang="ru-RU" sz="1400"/>
              <a:pPr algn="r" eaLnBrk="1" hangingPunct="1"/>
              <a:t>4</a:t>
            </a:fld>
            <a:endParaRPr lang="ru-RU" altLang="ru-RU" sz="1400"/>
          </a:p>
        </p:txBody>
      </p:sp>
      <p:sp>
        <p:nvSpPr>
          <p:cNvPr id="21507" name="Rectangle 5"/>
          <p:cNvSpPr>
            <a:spLocks noChangeArrowheads="1"/>
          </p:cNvSpPr>
          <p:nvPr/>
        </p:nvSpPr>
        <p:spPr bwMode="auto">
          <a:xfrm>
            <a:off x="1692275" y="0"/>
            <a:ext cx="698341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3200" b="1" dirty="0">
                <a:solidFill>
                  <a:srgbClr val="0033CC"/>
                </a:solidFill>
                <a:ea typeface="굴림" pitchFamily="34" charset="-127"/>
                <a:cs typeface="Arial" charset="0"/>
              </a:rPr>
              <a:t>GEANT network </a:t>
            </a:r>
            <a:r>
              <a:rPr lang="en-US" altLang="ru-RU" sz="2800" b="1" dirty="0">
                <a:solidFill>
                  <a:srgbClr val="0033CC"/>
                </a:solidFill>
                <a:ea typeface="굴림" pitchFamily="34" charset="-127"/>
                <a:cs typeface="Arial" charset="0"/>
              </a:rPr>
              <a:t>connections scheme</a:t>
            </a:r>
            <a:endParaRPr lang="ru-RU" altLang="ru-RU" sz="2800" b="1" dirty="0">
              <a:solidFill>
                <a:srgbClr val="0033CC"/>
              </a:solidFill>
              <a:ea typeface="굴림" pitchFamily="34" charset="-127"/>
              <a:cs typeface="Arial" charset="0"/>
            </a:endParaRPr>
          </a:p>
        </p:txBody>
      </p:sp>
      <p:sp>
        <p:nvSpPr>
          <p:cNvPr id="21508" name="Rectangle 14"/>
          <p:cNvSpPr>
            <a:spLocks noChangeArrowheads="1"/>
          </p:cNvSpPr>
          <p:nvPr/>
        </p:nvSpPr>
        <p:spPr bwMode="auto">
          <a:xfrm>
            <a:off x="1943100" y="0"/>
            <a:ext cx="66246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tx1"/>
              </a:buClr>
              <a:buSzPct val="75000"/>
              <a:buFont typeface="Wingdings" pitchFamily="2" charset="2"/>
              <a:buChar char="l"/>
            </a:pPr>
            <a:endParaRPr lang="en-US" altLang="ru-RU" b="1"/>
          </a:p>
        </p:txBody>
      </p:sp>
      <p:pic>
        <p:nvPicPr>
          <p:cNvPr id="21509" name="Picture 5" descr="REN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192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25538"/>
            <a:ext cx="820896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616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91680" y="116632"/>
            <a:ext cx="7200800" cy="720080"/>
          </a:xfrm>
        </p:spPr>
        <p:txBody>
          <a:bodyPr/>
          <a:lstStyle/>
          <a:p>
            <a:pPr algn="ctr" eaLnBrk="1" hangingPunct="1"/>
            <a:r>
              <a:rPr lang="ro-RO" sz="2800" dirty="0" smtClean="0">
                <a:solidFill>
                  <a:srgbClr val="3333CC"/>
                </a:solidFill>
              </a:rPr>
              <a:t>RENAM: spaţiul electronic al </a:t>
            </a:r>
            <a:r>
              <a:rPr lang="ro-RO" sz="2800" dirty="0">
                <a:solidFill>
                  <a:srgbClr val="3333CC"/>
                </a:solidFill>
              </a:rPr>
              <a:t>E</a:t>
            </a:r>
            <a:r>
              <a:rPr lang="en-US" sz="2800" dirty="0" smtClean="0">
                <a:solidFill>
                  <a:srgbClr val="3333CC"/>
                </a:solidFill>
              </a:rPr>
              <a:t>&amp;</a:t>
            </a:r>
            <a:r>
              <a:rPr lang="en-US" sz="3200" dirty="0" smtClean="0">
                <a:solidFill>
                  <a:srgbClr val="3333CC"/>
                </a:solidFill>
              </a:rPr>
              <a:t>C</a:t>
            </a:r>
            <a:r>
              <a:rPr lang="ro-RO" sz="3200" dirty="0" smtClean="0">
                <a:solidFill>
                  <a:srgbClr val="3333CC"/>
                </a:solidFill>
              </a:rPr>
              <a:t> </a:t>
            </a:r>
            <a:r>
              <a:rPr lang="ro-RO" sz="2800" dirty="0" smtClean="0">
                <a:solidFill>
                  <a:srgbClr val="3333CC"/>
                </a:solidFill>
              </a:rPr>
              <a:t>î</a:t>
            </a:r>
            <a:r>
              <a:rPr lang="en-US" sz="2800" dirty="0" smtClean="0">
                <a:solidFill>
                  <a:srgbClr val="3333CC"/>
                </a:solidFill>
              </a:rPr>
              <a:t>n RM</a:t>
            </a:r>
            <a:endParaRPr lang="ru-RU" sz="3200" dirty="0">
              <a:solidFill>
                <a:srgbClr val="3333CC"/>
              </a:solidFill>
            </a:endParaRPr>
          </a:p>
        </p:txBody>
      </p:sp>
      <p:sp>
        <p:nvSpPr>
          <p:cNvPr id="5125" name="Rectangle 3"/>
          <p:cNvSpPr>
            <a:spLocks noGrp="1" noChangeArrowheads="1"/>
          </p:cNvSpPr>
          <p:nvPr>
            <p:ph idx="1"/>
          </p:nvPr>
        </p:nvSpPr>
        <p:spPr>
          <a:xfrm>
            <a:off x="107504" y="1052736"/>
            <a:ext cx="8928546" cy="5616623"/>
          </a:xfrm>
        </p:spPr>
        <p:txBody>
          <a:bodyPr>
            <a:normAutofit/>
          </a:bodyPr>
          <a:lstStyle/>
          <a:p>
            <a:pPr algn="just"/>
            <a:r>
              <a:rPr lang="ro-RO" sz="2800" dirty="0" smtClean="0"/>
              <a:t>În </a:t>
            </a:r>
            <a:r>
              <a:rPr lang="ro-RO" sz="2800" dirty="0"/>
              <a:t>Moldova </a:t>
            </a:r>
            <a:r>
              <a:rPr lang="ro-RO" sz="2800" dirty="0" smtClean="0"/>
              <a:t>au </a:t>
            </a:r>
            <a:r>
              <a:rPr lang="ro-RO" sz="2800" dirty="0"/>
              <a:t>început să se </a:t>
            </a:r>
            <a:r>
              <a:rPr lang="ro-RO" sz="2800" dirty="0" smtClean="0"/>
              <a:t>creeze primele reţele de calculatoare în </a:t>
            </a:r>
            <a:r>
              <a:rPr lang="ro-RO" sz="2800" dirty="0"/>
              <a:t>anii </a:t>
            </a:r>
            <a:r>
              <a:rPr lang="ro-RO" sz="2800" dirty="0" smtClean="0"/>
              <a:t>1994-96 (AŞM</a:t>
            </a:r>
            <a:r>
              <a:rPr lang="ro-RO" sz="2800" dirty="0"/>
              <a:t>, </a:t>
            </a:r>
            <a:r>
              <a:rPr lang="ro-RO" sz="2800" dirty="0" smtClean="0"/>
              <a:t>Universităţi, etc.).</a:t>
            </a:r>
          </a:p>
          <a:p>
            <a:pPr marL="0" indent="0" algn="just">
              <a:buNone/>
            </a:pPr>
            <a:endParaRPr lang="ru-RU" sz="2800" dirty="0"/>
          </a:p>
          <a:p>
            <a:pPr algn="just"/>
            <a:r>
              <a:rPr lang="ro-RO" sz="2800" dirty="0"/>
              <a:t>Dezvoltarea spaţiului electronic</a:t>
            </a:r>
            <a:r>
              <a:rPr lang="ro-RO" sz="2800" dirty="0" smtClean="0"/>
              <a:t> comun în </a:t>
            </a:r>
            <a:r>
              <a:rPr lang="ro-RO" sz="2800" dirty="0"/>
              <a:t>sectorul E</a:t>
            </a:r>
            <a:r>
              <a:rPr lang="en-US" sz="2800" dirty="0"/>
              <a:t>&amp;</a:t>
            </a:r>
            <a:r>
              <a:rPr lang="ro-RO" sz="2800" dirty="0"/>
              <a:t>C din Moldova este marcată de </a:t>
            </a:r>
            <a:r>
              <a:rPr lang="ro-RO" sz="2800" dirty="0">
                <a:solidFill>
                  <a:srgbClr val="00B0F0"/>
                </a:solidFill>
              </a:rPr>
              <a:t>fondarea reţelei RENAM în anul 1999</a:t>
            </a:r>
            <a:r>
              <a:rPr lang="ro-RO" sz="2800" dirty="0"/>
              <a:t>, administrată de Asociaţia RENAM. </a:t>
            </a:r>
            <a:endParaRPr lang="ro-RO" sz="2800" dirty="0" smtClean="0"/>
          </a:p>
          <a:p>
            <a:pPr marL="0" indent="0" algn="just">
              <a:buNone/>
            </a:pPr>
            <a:endParaRPr lang="ru-RU" sz="2800" dirty="0"/>
          </a:p>
          <a:p>
            <a:pPr algn="just"/>
            <a:r>
              <a:rPr lang="ro-RO" sz="2800" dirty="0" smtClean="0">
                <a:solidFill>
                  <a:srgbClr val="00B0F0"/>
                </a:solidFill>
              </a:rPr>
              <a:t>Scopul RENAM: integrarea reţelelor </a:t>
            </a:r>
            <a:r>
              <a:rPr lang="ro-RO" sz="2800" dirty="0">
                <a:solidFill>
                  <a:srgbClr val="00B0F0"/>
                </a:solidFill>
              </a:rPr>
              <a:t>instituţiilor și </a:t>
            </a:r>
            <a:r>
              <a:rPr lang="ro-RO" sz="2800" dirty="0" smtClean="0">
                <a:solidFill>
                  <a:srgbClr val="00B0F0"/>
                </a:solidFill>
              </a:rPr>
              <a:t> dezvoltarea serviciilor </a:t>
            </a:r>
            <a:r>
              <a:rPr lang="ro-RO" sz="2800" dirty="0">
                <a:solidFill>
                  <a:srgbClr val="00B0F0"/>
                </a:solidFill>
              </a:rPr>
              <a:t>TIC în sectorul educației și cercetării naționale. </a:t>
            </a:r>
            <a:endParaRPr lang="ru-RU" sz="2800" dirty="0">
              <a:solidFill>
                <a:srgbClr val="00B0F0"/>
              </a:solidFill>
            </a:endParaRPr>
          </a:p>
        </p:txBody>
      </p:sp>
      <p:sp>
        <p:nvSpPr>
          <p:cNvPr id="5122" name="Footer Placeholder 3"/>
          <p:cNvSpPr>
            <a:spLocks noGrp="1"/>
          </p:cNvSpPr>
          <p:nvPr>
            <p:ph type="ftr" sz="quarter" idx="10"/>
          </p:nvPr>
        </p:nvSpPr>
        <p:spPr>
          <a:xfrm>
            <a:off x="1403648" y="6453336"/>
            <a:ext cx="6840760" cy="2522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dirty="0"/>
              <a:t>Consiliul Rectorilor din RM 02.2017</a:t>
            </a:r>
            <a:endParaRPr lang="ru-RU" dirty="0"/>
          </a:p>
        </p:txBody>
      </p:sp>
    </p:spTree>
    <p:extLst>
      <p:ext uri="{BB962C8B-B14F-4D97-AF65-F5344CB8AC3E}">
        <p14:creationId xmlns:p14="http://schemas.microsoft.com/office/powerpoint/2010/main" val="57836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547664" y="188640"/>
            <a:ext cx="7488832" cy="61315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a:r>
              <a:rPr lang="ro-RO" sz="2800" b="1" dirty="0" smtClean="0">
                <a:solidFill>
                  <a:srgbClr val="3333CC"/>
                </a:solidFill>
              </a:rPr>
              <a:t>C</a:t>
            </a:r>
            <a:r>
              <a:rPr lang="en-US" sz="2800" b="1" dirty="0" err="1" smtClean="0">
                <a:solidFill>
                  <a:srgbClr val="3333CC"/>
                </a:solidFill>
              </a:rPr>
              <a:t>oncept</a:t>
            </a:r>
            <a:r>
              <a:rPr lang="ro-RO" sz="2800" b="1" dirty="0" smtClean="0">
                <a:solidFill>
                  <a:srgbClr val="3333CC"/>
                </a:solidFill>
              </a:rPr>
              <a:t>ul reţelei </a:t>
            </a:r>
            <a:r>
              <a:rPr lang="en-US" sz="2800" b="1" dirty="0" smtClean="0">
                <a:solidFill>
                  <a:srgbClr val="3333CC"/>
                </a:solidFill>
              </a:rPr>
              <a:t> RENAM</a:t>
            </a:r>
            <a:endParaRPr lang="ru-RU" sz="2800" b="1" dirty="0">
              <a:solidFill>
                <a:srgbClr val="3333CC"/>
              </a:solidFill>
            </a:endParaRPr>
          </a:p>
        </p:txBody>
      </p:sp>
      <p:sp>
        <p:nvSpPr>
          <p:cNvPr id="34819" name="Rectangle 3"/>
          <p:cNvSpPr>
            <a:spLocks noGrp="1" noChangeArrowheads="1"/>
          </p:cNvSpPr>
          <p:nvPr>
            <p:ph type="body" idx="1"/>
          </p:nvPr>
        </p:nvSpPr>
        <p:spPr>
          <a:xfrm>
            <a:off x="179512" y="908720"/>
            <a:ext cx="8856984" cy="5544616"/>
          </a:xfrm>
        </p:spPr>
        <p:txBody>
          <a:bodyPr/>
          <a:lstStyle/>
          <a:p>
            <a:pPr marL="0" indent="0">
              <a:buNone/>
            </a:pPr>
            <a:r>
              <a:rPr lang="ro-RO" sz="2400" dirty="0"/>
              <a:t>Topologia rețelei RENAM reprezintă o arhitectură din trei </a:t>
            </a:r>
            <a:r>
              <a:rPr lang="ro-RO" sz="2400" dirty="0" smtClean="0"/>
              <a:t>nivele: </a:t>
            </a:r>
            <a:endParaRPr lang="ru-RU" sz="2400" dirty="0"/>
          </a:p>
          <a:p>
            <a:r>
              <a:rPr lang="ro-RO" sz="2400" dirty="0"/>
              <a:t>Primul nivel de rețele include nodul central şi canalele optice externe </a:t>
            </a:r>
            <a:r>
              <a:rPr lang="en-US" sz="2400" dirty="0" smtClean="0"/>
              <a:t>RENAM</a:t>
            </a:r>
            <a:r>
              <a:rPr lang="ro-RO" sz="2400" dirty="0" smtClean="0"/>
              <a:t> (Moldova) – </a:t>
            </a:r>
            <a:r>
              <a:rPr lang="ro-RO" sz="2400" dirty="0" err="1" smtClean="0"/>
              <a:t>RoEduNet</a:t>
            </a:r>
            <a:r>
              <a:rPr lang="ro-RO" sz="2400" dirty="0" smtClean="0"/>
              <a:t> (România) </a:t>
            </a:r>
            <a:r>
              <a:rPr lang="ro-RO" sz="2400" dirty="0"/>
              <a:t>în bandă largă </a:t>
            </a:r>
            <a:r>
              <a:rPr lang="ro-RO" sz="2400" dirty="0" smtClean="0"/>
              <a:t>(viteze 10 </a:t>
            </a:r>
            <a:r>
              <a:rPr lang="ro-RO" sz="2400" dirty="0" err="1"/>
              <a:t>Gbps</a:t>
            </a:r>
            <a:r>
              <a:rPr lang="ro-RO" sz="2400" dirty="0" smtClean="0"/>
              <a:t>), </a:t>
            </a:r>
            <a:r>
              <a:rPr lang="ro-RO" sz="2400" dirty="0"/>
              <a:t>c</a:t>
            </a:r>
            <a:r>
              <a:rPr lang="ro-RO" sz="2400" dirty="0" smtClean="0"/>
              <a:t>onectivitate la  GEANT</a:t>
            </a:r>
            <a:r>
              <a:rPr lang="ro-RO" sz="2400" dirty="0"/>
              <a:t>. </a:t>
            </a:r>
            <a:endParaRPr lang="ru-RU" sz="2400" dirty="0"/>
          </a:p>
          <a:p>
            <a:r>
              <a:rPr lang="ro-RO" sz="2400" dirty="0"/>
              <a:t>Al doilea nivel este infrastructura magistrală care interconectează nodurile principale la viteze până la 1 </a:t>
            </a:r>
            <a:r>
              <a:rPr lang="ro-RO" sz="2400" dirty="0" err="1"/>
              <a:t>Gbps</a:t>
            </a:r>
            <a:r>
              <a:rPr lang="ro-RO" sz="2400" dirty="0"/>
              <a:t> şi leagă rețelele universităților </a:t>
            </a:r>
            <a:r>
              <a:rPr lang="ro-RO" sz="2400" dirty="0" smtClean="0"/>
              <a:t>şi instituţiilor </a:t>
            </a:r>
            <a:r>
              <a:rPr lang="ro-RO" sz="2400" dirty="0"/>
              <a:t>de </a:t>
            </a:r>
            <a:r>
              <a:rPr lang="ro-RO" sz="2400" dirty="0" smtClean="0"/>
              <a:t>cercetare. </a:t>
            </a:r>
            <a:endParaRPr lang="ru-RU" sz="2400" dirty="0"/>
          </a:p>
          <a:p>
            <a:r>
              <a:rPr lang="ro-RO" sz="2400" dirty="0"/>
              <a:t>Al treilea nivel cuprinde reţelele locale din campusurile universităţilor, instituţiilor de cercetare şi alte organizaţii.</a:t>
            </a:r>
            <a:endParaRPr lang="ru-RU" sz="2400" dirty="0"/>
          </a:p>
          <a:p>
            <a:pPr marL="0" indent="0">
              <a:buNone/>
            </a:pPr>
            <a:r>
              <a:rPr lang="ro-RO" sz="2400" dirty="0"/>
              <a:t>Crearea și punerea în funcție în 2010, a canalului de fibra optica pentru acces la rețeaua GEANT </a:t>
            </a:r>
            <a:r>
              <a:rPr lang="ro-RO" sz="2400" dirty="0" smtClean="0"/>
              <a:t>sa realizat </a:t>
            </a:r>
            <a:r>
              <a:rPr lang="ro-RO" sz="2400" dirty="0"/>
              <a:t>în cadrul proiectelor internaționale SEE-GRID-SCI (finanțat de </a:t>
            </a:r>
            <a:r>
              <a:rPr lang="ro-RO" sz="2400" dirty="0" smtClean="0"/>
              <a:t>CE) </a:t>
            </a:r>
            <a:r>
              <a:rPr lang="ro-RO" sz="2400" dirty="0"/>
              <a:t>și NIG 982702 – „</a:t>
            </a:r>
            <a:r>
              <a:rPr lang="en-US" sz="2400" dirty="0"/>
              <a:t>New RENAM-</a:t>
            </a:r>
            <a:r>
              <a:rPr lang="en-US" sz="2400" dirty="0" err="1"/>
              <a:t>RoEduNet</a:t>
            </a:r>
            <a:r>
              <a:rPr lang="en-US" sz="2400" dirty="0"/>
              <a:t> gateway based on CWDM technologies implementation </a:t>
            </a:r>
            <a:r>
              <a:rPr lang="ro-RO" sz="2400" dirty="0"/>
              <a:t>(finanțate de NATO).</a:t>
            </a:r>
            <a:endParaRPr lang="ru-RU" sz="2400" dirty="0"/>
          </a:p>
        </p:txBody>
      </p:sp>
    </p:spTree>
    <p:extLst>
      <p:ext uri="{BB962C8B-B14F-4D97-AF65-F5344CB8AC3E}">
        <p14:creationId xmlns:p14="http://schemas.microsoft.com/office/powerpoint/2010/main" val="21212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96752"/>
            <a:ext cx="6948487" cy="536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2"/>
          <p:cNvSpPr txBox="1">
            <a:spLocks noChangeArrowheads="1"/>
          </p:cNvSpPr>
          <p:nvPr/>
        </p:nvSpPr>
        <p:spPr bwMode="auto">
          <a:xfrm>
            <a:off x="1619672" y="186368"/>
            <a:ext cx="7237561" cy="83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lnSpc>
                <a:spcPct val="75000"/>
              </a:lnSpc>
              <a:spcBef>
                <a:spcPct val="0"/>
              </a:spcBef>
              <a:buClrTx/>
              <a:buSzTx/>
              <a:buFontTx/>
              <a:buNone/>
            </a:pPr>
            <a:r>
              <a:rPr lang="ro-RO" b="1" dirty="0">
                <a:solidFill>
                  <a:srgbClr val="00B0F0"/>
                </a:solidFill>
              </a:rPr>
              <a:t>Infrastructura </a:t>
            </a:r>
            <a:r>
              <a:rPr lang="ro-RO" b="1" dirty="0" smtClean="0">
                <a:solidFill>
                  <a:srgbClr val="00B0F0"/>
                </a:solidFill>
              </a:rPr>
              <a:t>actuală a </a:t>
            </a:r>
            <a:r>
              <a:rPr lang="ro-RO" b="1" dirty="0">
                <a:solidFill>
                  <a:srgbClr val="00B0F0"/>
                </a:solidFill>
              </a:rPr>
              <a:t>reţelei RENAM</a:t>
            </a:r>
            <a:endParaRPr lang="en-US" altLang="ru-RU" dirty="0">
              <a:solidFill>
                <a:srgbClr val="00B0F0"/>
              </a:solidFill>
            </a:endParaRPr>
          </a:p>
        </p:txBody>
      </p:sp>
    </p:spTree>
    <p:extLst>
      <p:ext uri="{BB962C8B-B14F-4D97-AF65-F5344CB8AC3E}">
        <p14:creationId xmlns:p14="http://schemas.microsoft.com/office/powerpoint/2010/main" val="227206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1"/>
          <p:cNvSpPr>
            <a:spLocks noGrp="1"/>
          </p:cNvSpPr>
          <p:nvPr>
            <p:ph type="ftr" sz="quarter" idx="10"/>
          </p:nvPr>
        </p:nvSpPr>
        <p:spPr/>
        <p:txBody>
          <a:bodyPr/>
          <a:lstStyle/>
          <a:p>
            <a:r>
              <a:rPr lang="en-US" altLang="ru-RU" dirty="0"/>
              <a:t>4th RENAM Users Conference  and the Fiber Link Moldova-Romania Inauguration event</a:t>
            </a:r>
            <a:r>
              <a:rPr lang="ru-RU" altLang="ru-RU" dirty="0"/>
              <a:t> </a:t>
            </a:r>
            <a:r>
              <a:rPr lang="en-US" altLang="ru-RU" dirty="0"/>
              <a:t>								                          		</a:t>
            </a:r>
            <a:endParaRPr lang="el-GR" altLang="ru-RU" dirty="0"/>
          </a:p>
        </p:txBody>
      </p:sp>
      <p:sp>
        <p:nvSpPr>
          <p:cNvPr id="5" name="Номер слайда 2"/>
          <p:cNvSpPr>
            <a:spLocks noGrp="1"/>
          </p:cNvSpPr>
          <p:nvPr>
            <p:ph type="sldNum" sz="quarter" idx="11"/>
          </p:nvPr>
        </p:nvSpPr>
        <p:spPr/>
        <p:txBody>
          <a:bodyPr/>
          <a:lstStyle/>
          <a:p>
            <a:fld id="{872D3EDA-D6D4-406A-9AD1-7107E841D147}" type="slidenum">
              <a:rPr lang="ru-RU" altLang="ru-RU"/>
              <a:pPr/>
              <a:t>8</a:t>
            </a:fld>
            <a:endParaRPr lang="ru-RU" altLang="ru-RU"/>
          </a:p>
        </p:txBody>
      </p:sp>
      <p:sp>
        <p:nvSpPr>
          <p:cNvPr id="346115" name="Rectangle 2"/>
          <p:cNvSpPr>
            <a:spLocks noChangeArrowheads="1"/>
          </p:cNvSpPr>
          <p:nvPr/>
        </p:nvSpPr>
        <p:spPr bwMode="auto">
          <a:xfrm>
            <a:off x="1371600" y="152400"/>
            <a:ext cx="6728792" cy="457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785" tIns="47892" rIns="95785" bIns="47892" anchor="ctr"/>
          <a:lstStyle>
            <a:lvl1pPr algn="l" defTabSz="958850" eaLnBrk="0" hangingPunct="0">
              <a:defRPr sz="2400">
                <a:solidFill>
                  <a:schemeClr val="tx1"/>
                </a:solidFill>
                <a:latin typeface="Times New Roman" pitchFamily="18" charset="0"/>
              </a:defRPr>
            </a:lvl1pPr>
            <a:lvl2pPr algn="l" defTabSz="958850" eaLnBrk="0" hangingPunct="0">
              <a:defRPr sz="2400">
                <a:solidFill>
                  <a:schemeClr val="tx1"/>
                </a:solidFill>
                <a:latin typeface="Times New Roman" pitchFamily="18" charset="0"/>
              </a:defRPr>
            </a:lvl2pPr>
            <a:lvl3pPr algn="l" defTabSz="958850" eaLnBrk="0" hangingPunct="0">
              <a:defRPr sz="2400">
                <a:solidFill>
                  <a:schemeClr val="tx1"/>
                </a:solidFill>
                <a:latin typeface="Times New Roman" pitchFamily="18" charset="0"/>
              </a:defRPr>
            </a:lvl3pPr>
            <a:lvl4pPr algn="l" defTabSz="958850" eaLnBrk="0" hangingPunct="0">
              <a:defRPr sz="2400">
                <a:solidFill>
                  <a:schemeClr val="tx1"/>
                </a:solidFill>
                <a:latin typeface="Times New Roman" pitchFamily="18" charset="0"/>
              </a:defRPr>
            </a:lvl4pPr>
            <a:lvl5pPr algn="l" defTabSz="958850" eaLnBrk="0" hangingPunct="0">
              <a:defRPr sz="2400">
                <a:solidFill>
                  <a:schemeClr val="tx1"/>
                </a:solidFill>
                <a:latin typeface="Times New Roman" pitchFamily="18" charset="0"/>
              </a:defRPr>
            </a:lvl5pPr>
            <a:lvl6pPr marL="457200" defTabSz="958850" eaLnBrk="0" fontAlgn="base" hangingPunct="0">
              <a:spcBef>
                <a:spcPct val="0"/>
              </a:spcBef>
              <a:spcAft>
                <a:spcPct val="0"/>
              </a:spcAft>
              <a:defRPr sz="2400">
                <a:solidFill>
                  <a:schemeClr val="tx1"/>
                </a:solidFill>
                <a:latin typeface="Times New Roman" pitchFamily="18" charset="0"/>
              </a:defRPr>
            </a:lvl6pPr>
            <a:lvl7pPr marL="914400" defTabSz="958850" eaLnBrk="0" fontAlgn="base" hangingPunct="0">
              <a:spcBef>
                <a:spcPct val="0"/>
              </a:spcBef>
              <a:spcAft>
                <a:spcPct val="0"/>
              </a:spcAft>
              <a:defRPr sz="2400">
                <a:solidFill>
                  <a:schemeClr val="tx1"/>
                </a:solidFill>
                <a:latin typeface="Times New Roman" pitchFamily="18" charset="0"/>
              </a:defRPr>
            </a:lvl7pPr>
            <a:lvl8pPr marL="1371600" defTabSz="958850" eaLnBrk="0" fontAlgn="base" hangingPunct="0">
              <a:spcBef>
                <a:spcPct val="0"/>
              </a:spcBef>
              <a:spcAft>
                <a:spcPct val="0"/>
              </a:spcAft>
              <a:defRPr sz="2400">
                <a:solidFill>
                  <a:schemeClr val="tx1"/>
                </a:solidFill>
                <a:latin typeface="Times New Roman" pitchFamily="18" charset="0"/>
              </a:defRPr>
            </a:lvl8pPr>
            <a:lvl9pPr marL="1828800" defTabSz="95885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dirty="0">
                <a:solidFill>
                  <a:srgbClr val="00B0F0"/>
                </a:solidFill>
              </a:rPr>
              <a:t>Backbone </a:t>
            </a:r>
            <a:r>
              <a:rPr lang="ro-RO" sz="2800" b="1" dirty="0">
                <a:solidFill>
                  <a:srgbClr val="00B0F0"/>
                </a:solidFill>
              </a:rPr>
              <a:t>reţelei RENAM </a:t>
            </a:r>
            <a:r>
              <a:rPr lang="ro-RO" sz="2800" b="1" dirty="0" smtClean="0">
                <a:solidFill>
                  <a:srgbClr val="00B0F0"/>
                </a:solidFill>
              </a:rPr>
              <a:t>în </a:t>
            </a:r>
            <a:r>
              <a:rPr lang="ro-RO" sz="2800" b="1" dirty="0">
                <a:solidFill>
                  <a:srgbClr val="00B0F0"/>
                </a:solidFill>
              </a:rPr>
              <a:t>Chişinău</a:t>
            </a:r>
            <a:endParaRPr lang="ru-RU" altLang="ru-RU" sz="2800" dirty="0">
              <a:solidFill>
                <a:srgbClr val="00B0F0"/>
              </a:solidFill>
              <a:latin typeface="Arial" charset="0"/>
            </a:endParaRPr>
          </a:p>
        </p:txBody>
      </p:sp>
      <p:pic>
        <p:nvPicPr>
          <p:cNvPr id="408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980728"/>
            <a:ext cx="8456613"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0678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1547664" y="72678"/>
            <a:ext cx="7591574"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200" dirty="0">
                <a:solidFill>
                  <a:schemeClr val="accent5">
                    <a:lumMod val="50000"/>
                  </a:schemeClr>
                </a:solidFill>
                <a:ea typeface="굴림" pitchFamily="34" charset="-127"/>
              </a:rPr>
              <a:t>RENAM – RoEduNet Fiber </a:t>
            </a:r>
            <a:r>
              <a:rPr lang="en-US" sz="3200" dirty="0" smtClean="0">
                <a:solidFill>
                  <a:schemeClr val="accent5">
                    <a:lumMod val="50000"/>
                  </a:schemeClr>
                </a:solidFill>
                <a:ea typeface="굴림" pitchFamily="34" charset="-127"/>
              </a:rPr>
              <a:t>Optic connection</a:t>
            </a:r>
            <a:endParaRPr lang="en-US" sz="3200" dirty="0">
              <a:solidFill>
                <a:schemeClr val="accent3"/>
              </a:solidFill>
              <a:ea typeface="굴림" pitchFamily="34" charset="-127"/>
            </a:endParaRPr>
          </a:p>
        </p:txBody>
      </p:sp>
      <p:sp>
        <p:nvSpPr>
          <p:cNvPr id="23555" name="Rectangle 14"/>
          <p:cNvSpPr>
            <a:spLocks noChangeArrowheads="1"/>
          </p:cNvSpPr>
          <p:nvPr/>
        </p:nvSpPr>
        <p:spPr bwMode="auto">
          <a:xfrm>
            <a:off x="1943100" y="0"/>
            <a:ext cx="6624638" cy="908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ct val="80000"/>
              </a:lnSpc>
              <a:spcBef>
                <a:spcPct val="20000"/>
              </a:spcBef>
              <a:buClr>
                <a:schemeClr val="tx1"/>
              </a:buClr>
              <a:buSzPct val="75000"/>
              <a:buFont typeface="Wingdings" pitchFamily="2" charset="2"/>
              <a:buChar char="l"/>
            </a:pPr>
            <a:endParaRPr lang="en-US"/>
          </a:p>
        </p:txBody>
      </p:sp>
      <p:pic>
        <p:nvPicPr>
          <p:cNvPr id="2355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88" y="1833215"/>
            <a:ext cx="4657600" cy="463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Slide Number Placeholder 2"/>
          <p:cNvSpPr>
            <a:spLocks noGrp="1"/>
          </p:cNvSpPr>
          <p:nvPr>
            <p:ph type="sldNum" sz="quarter" idx="4294967295"/>
          </p:nvPr>
        </p:nvSpPr>
        <p:spPr bwMode="auto">
          <a:xfrm>
            <a:off x="7005638" y="6464300"/>
            <a:ext cx="2133600"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CC0000"/>
                </a:solidFill>
                <a:latin typeface="Verdana" pitchFamily="34" charset="0"/>
                <a:cs typeface="Arial" charset="0"/>
              </a:defRPr>
            </a:lvl1pPr>
            <a:lvl2pPr marL="742950" indent="-285750">
              <a:defRPr b="1">
                <a:solidFill>
                  <a:srgbClr val="CC0000"/>
                </a:solidFill>
                <a:latin typeface="Verdana" pitchFamily="34" charset="0"/>
                <a:cs typeface="Arial" charset="0"/>
              </a:defRPr>
            </a:lvl2pPr>
            <a:lvl3pPr marL="1143000" indent="-228600">
              <a:defRPr b="1">
                <a:solidFill>
                  <a:srgbClr val="CC0000"/>
                </a:solidFill>
                <a:latin typeface="Verdana" pitchFamily="34" charset="0"/>
                <a:cs typeface="Arial" charset="0"/>
              </a:defRPr>
            </a:lvl3pPr>
            <a:lvl4pPr marL="1600200" indent="-228600">
              <a:defRPr b="1">
                <a:solidFill>
                  <a:srgbClr val="CC0000"/>
                </a:solidFill>
                <a:latin typeface="Verdana" pitchFamily="34" charset="0"/>
                <a:cs typeface="Arial" charset="0"/>
              </a:defRPr>
            </a:lvl4pPr>
            <a:lvl5pPr marL="2057400" indent="-228600">
              <a:defRPr b="1">
                <a:solidFill>
                  <a:srgbClr val="CC0000"/>
                </a:solidFill>
                <a:latin typeface="Verdana" pitchFamily="34" charset="0"/>
                <a:cs typeface="Arial" charset="0"/>
              </a:defRPr>
            </a:lvl5pPr>
            <a:lvl6pPr marL="2514600" indent="-228600" algn="r" eaLnBrk="0" fontAlgn="base" hangingPunct="0">
              <a:spcBef>
                <a:spcPct val="0"/>
              </a:spcBef>
              <a:spcAft>
                <a:spcPct val="0"/>
              </a:spcAft>
              <a:buSzPct val="100000"/>
              <a:defRPr b="1">
                <a:solidFill>
                  <a:srgbClr val="CC0000"/>
                </a:solidFill>
                <a:latin typeface="Verdana" pitchFamily="34" charset="0"/>
                <a:cs typeface="Arial" charset="0"/>
              </a:defRPr>
            </a:lvl6pPr>
            <a:lvl7pPr marL="2971800" indent="-228600" algn="r" eaLnBrk="0" fontAlgn="base" hangingPunct="0">
              <a:spcBef>
                <a:spcPct val="0"/>
              </a:spcBef>
              <a:spcAft>
                <a:spcPct val="0"/>
              </a:spcAft>
              <a:buSzPct val="100000"/>
              <a:defRPr b="1">
                <a:solidFill>
                  <a:srgbClr val="CC0000"/>
                </a:solidFill>
                <a:latin typeface="Verdana" pitchFamily="34" charset="0"/>
                <a:cs typeface="Arial" charset="0"/>
              </a:defRPr>
            </a:lvl7pPr>
            <a:lvl8pPr marL="3429000" indent="-228600" algn="r" eaLnBrk="0" fontAlgn="base" hangingPunct="0">
              <a:spcBef>
                <a:spcPct val="0"/>
              </a:spcBef>
              <a:spcAft>
                <a:spcPct val="0"/>
              </a:spcAft>
              <a:buSzPct val="100000"/>
              <a:defRPr b="1">
                <a:solidFill>
                  <a:srgbClr val="CC0000"/>
                </a:solidFill>
                <a:latin typeface="Verdana" pitchFamily="34" charset="0"/>
                <a:cs typeface="Arial" charset="0"/>
              </a:defRPr>
            </a:lvl8pPr>
            <a:lvl9pPr marL="3886200" indent="-228600" algn="r" eaLnBrk="0" fontAlgn="base" hangingPunct="0">
              <a:spcBef>
                <a:spcPct val="0"/>
              </a:spcBef>
              <a:spcAft>
                <a:spcPct val="0"/>
              </a:spcAft>
              <a:buSzPct val="100000"/>
              <a:defRPr b="1">
                <a:solidFill>
                  <a:srgbClr val="CC0000"/>
                </a:solidFill>
                <a:latin typeface="Verdana" pitchFamily="34" charset="0"/>
                <a:cs typeface="Arial" charset="0"/>
              </a:defRPr>
            </a:lvl9pPr>
          </a:lstStyle>
          <a:p>
            <a:fld id="{AF6F1358-0D18-41F3-B2D4-B32AEBBA15C4}" type="slidenum">
              <a:rPr lang="ru-RU">
                <a:solidFill>
                  <a:schemeClr val="tx1"/>
                </a:solidFill>
              </a:rPr>
              <a:pPr/>
              <a:t>9</a:t>
            </a:fld>
            <a:endParaRPr lang="ru-RU">
              <a:solidFill>
                <a:schemeClr val="tx1"/>
              </a:solidFill>
            </a:endParaRPr>
          </a:p>
        </p:txBody>
      </p:sp>
      <p:sp>
        <p:nvSpPr>
          <p:cNvPr id="23560" name="Rectangle 1"/>
          <p:cNvSpPr>
            <a:spLocks noChangeArrowheads="1"/>
          </p:cNvSpPr>
          <p:nvPr/>
        </p:nvSpPr>
        <p:spPr bwMode="auto">
          <a:xfrm>
            <a:off x="107504" y="1052736"/>
            <a:ext cx="892899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Fiber link project was successfully implemented and the link operation was officially inaugurated in May 2010 </a:t>
            </a:r>
          </a:p>
        </p:txBody>
      </p:sp>
      <p:sp>
        <p:nvSpPr>
          <p:cNvPr id="3" name="Footer Placeholder 2"/>
          <p:cNvSpPr>
            <a:spLocks noGrp="1"/>
          </p:cNvSpPr>
          <p:nvPr>
            <p:ph type="ftr" sz="quarter" idx="10"/>
          </p:nvPr>
        </p:nvSpPr>
        <p:spPr>
          <a:xfrm>
            <a:off x="1547664" y="6510338"/>
            <a:ext cx="7020074" cy="347662"/>
          </a:xfrm>
        </p:spPr>
        <p:txBody>
          <a:bodyPr/>
          <a:lstStyle/>
          <a:p>
            <a:pPr eaLnBrk="1" hangingPunct="1"/>
            <a:r>
              <a:rPr lang="ro-RO" dirty="0"/>
              <a:t>Consiliul Rectorilor din RM 02.2017</a:t>
            </a:r>
            <a:endParaRPr lang="ru-R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14" y="1833215"/>
            <a:ext cx="3983360" cy="469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42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742950" marR="0" indent="-220663" algn="l" defTabSz="449263" rtl="0" eaLnBrk="1" fontAlgn="base" latinLnBrk="0" hangingPunct="1">
          <a:lnSpc>
            <a:spcPct val="100000"/>
          </a:lnSpc>
          <a:spcBef>
            <a:spcPts val="500"/>
          </a:spcBef>
          <a:spcAft>
            <a:spcPct val="0"/>
          </a:spcAft>
          <a:buClr>
            <a:srgbClr val="000000"/>
          </a:buClr>
          <a:buSzPct val="100000"/>
          <a:buFontTx/>
          <a:buNone/>
          <a:tabLst/>
          <a:defRPr kumimoji="0" lang="ru-RU" sz="2400" b="1" i="0" u="none" strike="noStrike" cap="none" normalizeH="0" baseline="0" smtClean="0">
            <a:ln>
              <a:noFill/>
            </a:ln>
            <a:solidFill>
              <a:srgbClr val="000000"/>
            </a:solidFill>
            <a:effectLst/>
            <a:latin typeface="Verdana" pitchFamily="3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742950" marR="0" indent="-220663" algn="l" defTabSz="449263" rtl="0" eaLnBrk="1" fontAlgn="base" latinLnBrk="0" hangingPunct="1">
          <a:lnSpc>
            <a:spcPct val="100000"/>
          </a:lnSpc>
          <a:spcBef>
            <a:spcPts val="500"/>
          </a:spcBef>
          <a:spcAft>
            <a:spcPct val="0"/>
          </a:spcAft>
          <a:buClr>
            <a:srgbClr val="000000"/>
          </a:buClr>
          <a:buSzPct val="100000"/>
          <a:buFontTx/>
          <a:buNone/>
          <a:tabLst/>
          <a:defRPr kumimoji="0" lang="ru-RU" sz="2400" b="1" i="0" u="none" strike="noStrike" cap="none" normalizeH="0" baseline="0" smtClean="0">
            <a:ln>
              <a:noFill/>
            </a:ln>
            <a:solidFill>
              <a:srgbClr val="000000"/>
            </a:solidFill>
            <a:effectLst/>
            <a:latin typeface="Verdana" pitchFamily="3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5956</TotalTime>
  <Words>2606</Words>
  <Application>Microsoft Office PowerPoint</Application>
  <PresentationFormat>Экран (4:3)</PresentationFormat>
  <Paragraphs>185</Paragraphs>
  <Slides>29</Slides>
  <Notes>18</Notes>
  <HiddenSlides>0</HiddenSlides>
  <MMClips>0</MMClips>
  <ScaleCrop>false</ScaleCrop>
  <HeadingPairs>
    <vt:vector size="4" baseType="variant">
      <vt:variant>
        <vt:lpstr>Тема</vt:lpstr>
      </vt:variant>
      <vt:variant>
        <vt:i4>3</vt:i4>
      </vt:variant>
      <vt:variant>
        <vt:lpstr>Заголовки слайдов</vt:lpstr>
      </vt:variant>
      <vt:variant>
        <vt:i4>29</vt:i4>
      </vt:variant>
    </vt:vector>
  </HeadingPairs>
  <TitlesOfParts>
    <vt:vector size="32" baseType="lpstr">
      <vt:lpstr>Пиксел</vt:lpstr>
      <vt:lpstr>Default Design</vt:lpstr>
      <vt:lpstr>1_Пиксел</vt:lpstr>
      <vt:lpstr>             Promovarea interoperabilităţii la        nivel naţional şi european a reţelelor  de calculatoare universitare şi AŞM prin  eInfrastructura NREN-RENAM </vt:lpstr>
      <vt:lpstr>Educaţie şI cercetare: abordări</vt:lpstr>
      <vt:lpstr>Spațiul electronic european GEANT - Gigabit European Advanced Network Technologies </vt:lpstr>
      <vt:lpstr>Презентация PowerPoint</vt:lpstr>
      <vt:lpstr>RENAM: spaţiul electronic al E&amp;C în RM</vt:lpstr>
      <vt:lpstr>Conceptul reţelei  RENAM</vt:lpstr>
      <vt:lpstr>Презентация PowerPoint</vt:lpstr>
      <vt:lpstr>Презентация PowerPoint</vt:lpstr>
      <vt:lpstr>Презентация PowerPoint</vt:lpstr>
      <vt:lpstr>RENAM: National Connectivity</vt:lpstr>
      <vt:lpstr>Презентация PowerPoint</vt:lpstr>
      <vt:lpstr>RENAM in raport cu alte NREN.</vt:lpstr>
      <vt:lpstr>Презентация PowerPoint</vt:lpstr>
      <vt:lpstr>Planul de acţiuni (2016-2020)</vt:lpstr>
      <vt:lpstr>Презентация PowerPoint</vt:lpstr>
      <vt:lpstr>Dezvoltarea conectivităţii regionale la GEANT (EaPConnect  project)</vt:lpstr>
      <vt:lpstr>Connectivity for EaP countries.</vt:lpstr>
      <vt:lpstr>Conectivitatea pentru Moldova  (Proiectul EaPConnect)</vt:lpstr>
      <vt:lpstr>Презентация PowerPoint</vt:lpstr>
      <vt:lpstr>Презентация PowerPoint</vt:lpstr>
      <vt:lpstr>Презентация PowerPoint</vt:lpstr>
      <vt:lpstr>Презентация PowerPoint</vt:lpstr>
      <vt:lpstr>Concluzii şi recomandări</vt:lpstr>
      <vt:lpstr>Concluzii şi recomandări</vt:lpstr>
      <vt:lpstr>Thank you! </vt:lpstr>
      <vt:lpstr>Презентация PowerPoint</vt:lpstr>
      <vt:lpstr>RENAM – eInfrastructura sectorului educaţie şi cercetare (E&amp;C)</vt:lpstr>
      <vt:lpstr> Planul strategic de acţiuni </vt:lpstr>
      <vt:lpstr>Презентация PowerPoint</vt:lpstr>
    </vt:vector>
  </TitlesOfParts>
  <Company>Norma S.R.L.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PP Bog</dc:creator>
  <cp:lastModifiedBy>Grigore</cp:lastModifiedBy>
  <cp:revision>341</cp:revision>
  <dcterms:created xsi:type="dcterms:W3CDTF">2012-05-15T13:57:10Z</dcterms:created>
  <dcterms:modified xsi:type="dcterms:W3CDTF">2017-02-24T06:19:56Z</dcterms:modified>
</cp:coreProperties>
</file>